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10"/>
  </p:notesMasterIdLst>
  <p:sldIdLst>
    <p:sldId id="370" r:id="rId2"/>
    <p:sldId id="371" r:id="rId3"/>
    <p:sldId id="380" r:id="rId4"/>
    <p:sldId id="568" r:id="rId5"/>
    <p:sldId id="392" r:id="rId6"/>
    <p:sldId id="448" r:id="rId7"/>
    <p:sldId id="375" r:id="rId8"/>
    <p:sldId id="420" r:id="rId9"/>
  </p:sldIdLst>
  <p:sldSz cx="9144000" cy="5143500" type="screen16x9"/>
  <p:notesSz cx="7010400" cy="92964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2F7E"/>
    <a:srgbClr val="1B33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1164" y="3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92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Spalte2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37E-4058-978E-FFCF17E16FA0}"/>
              </c:ext>
            </c:extLst>
          </c:dPt>
          <c:dPt>
            <c:idx val="1"/>
            <c:bubble3D val="0"/>
            <c:spPr>
              <a:solidFill>
                <a:schemeClr val="accent3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37E-4058-978E-FFCF17E16FA0}"/>
              </c:ext>
            </c:extLst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37E-4058-978E-FFCF17E16FA0}"/>
              </c:ext>
            </c:extLst>
          </c:dPt>
          <c:dPt>
            <c:idx val="3"/>
            <c:bubble3D val="0"/>
            <c:spPr>
              <a:solidFill>
                <a:schemeClr val="accent3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37E-4058-978E-FFCF17E16FA0}"/>
              </c:ext>
            </c:extLst>
          </c:dPt>
          <c:dLbls>
            <c:dLbl>
              <c:idx val="0"/>
              <c:layout>
                <c:manualLayout>
                  <c:x val="-3.6157798326036956E-3"/>
                  <c:y val="-6.2736752553833769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RENEWABLE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7E-4058-978E-FFCF17E16FA0}"/>
                </c:ext>
              </c:extLst>
            </c:dLbl>
            <c:dLbl>
              <c:idx val="1"/>
              <c:layout>
                <c:manualLayout>
                  <c:x val="-1.045677728162220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RECYCLABLE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7E-4058-978E-FFCF17E16FA0}"/>
                </c:ext>
              </c:extLst>
            </c:dLbl>
            <c:dLbl>
              <c:idx val="2"/>
              <c:layout>
                <c:manualLayout>
                  <c:x val="1.6205946365789595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5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350" dirty="0"/>
                      <a:t>BIO-DEGRADABLE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7E-4058-978E-FFCF17E16FA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CLIMATE-</a:t>
                    </a:r>
                    <a:br>
                      <a:rPr lang="en-US" dirty="0"/>
                    </a:br>
                    <a:r>
                      <a:rPr lang="en-US" dirty="0"/>
                      <a:t>FRIENDLY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37E-4058-978E-FFCF17E16F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4"/>
                <c:pt idx="0">
                  <c:v>Politik</c:v>
                </c:pt>
                <c:pt idx="1">
                  <c:v>Kunden</c:v>
                </c:pt>
                <c:pt idx="2">
                  <c:v>Medien</c:v>
                </c:pt>
                <c:pt idx="3">
                  <c:v>Mitglieder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37E-4058-978E-FFCF17E16F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36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B06BC-6A7C-4484-94E3-AC5C3C9F434C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12FAB-89D2-4E84-BAFF-ADE4C7F64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18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fi-FI" dirty="0"/>
              <a:t>In this presentation you find the following sections:</a:t>
            </a:r>
          </a:p>
          <a:p>
            <a:pPr marL="388579" indent="-388579" fontAlgn="t">
              <a:buFont typeface="+mj-lt"/>
              <a:buAutoNum type="arabicPeriod"/>
            </a:pPr>
            <a:r>
              <a:rPr lang="fi-FI" dirty="0"/>
              <a:t>Introduction</a:t>
            </a:r>
          </a:p>
          <a:p>
            <a:pPr marL="388579" indent="-388579" fontAlgn="t">
              <a:buFont typeface="+mj-lt"/>
              <a:buAutoNum type="arabicPeriod"/>
            </a:pPr>
            <a:r>
              <a:rPr lang="fi-FI" dirty="0"/>
              <a:t>Our values, purpose and history</a:t>
            </a:r>
          </a:p>
          <a:p>
            <a:pPr marL="388579" indent="-388579" fontAlgn="t">
              <a:buFont typeface="+mj-lt"/>
              <a:buAutoNum type="arabicPeriod"/>
            </a:pPr>
            <a:r>
              <a:rPr lang="fi-FI" dirty="0"/>
              <a:t>Corporate Responsibility</a:t>
            </a:r>
          </a:p>
          <a:p>
            <a:pPr marL="388579" indent="-388579" fontAlgn="t">
              <a:buFont typeface="+mj-lt"/>
              <a:buAutoNum type="arabicPeriod"/>
            </a:pPr>
            <a:r>
              <a:rPr lang="fi-FI" dirty="0"/>
              <a:t>Business segments</a:t>
            </a:r>
          </a:p>
          <a:p>
            <a:pPr marL="388579" indent="-388579" fontAlgn="t">
              <a:buFont typeface="+mj-lt"/>
              <a:buAutoNum type="arabicPeriod"/>
            </a:pPr>
            <a:r>
              <a:rPr lang="fi-FI" dirty="0"/>
              <a:t>Financial overview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E7A8A-4AAF-4DA2-AE98-DC4491C1F72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439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E7A8A-4AAF-4DA2-AE98-DC4491C1F72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995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E7A8A-4AAF-4DA2-AE98-DC4491C1F72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887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2FAB-89D2-4E84-BAFF-ADE4C7F6426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16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2FAB-89D2-4E84-BAFF-ADE4C7F64266}" type="slidenum">
              <a:rPr lang="en-US" smtClean="0"/>
              <a:t>8</a:t>
            </a:fld>
            <a:endParaRPr 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C4E1153-9CE7-4C55-B5E3-F0BC0B1B5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1041" y="4473893"/>
            <a:ext cx="56083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600" dirty="0">
              <a:latin typeface="Calibri" panose="020F0502020204030204" pitchFamily="34" charset="0"/>
            </a:endParaRPr>
          </a:p>
          <a:p>
            <a:r>
              <a:rPr lang="en-GB" sz="1600" dirty="0">
                <a:latin typeface="Calibri" panose="020F0502020204030204" pitchFamily="34" charset="0"/>
              </a:rPr>
              <a:t>CURRENT SITE CAPABILITIES ARE</a:t>
            </a:r>
          </a:p>
          <a:p>
            <a:endParaRPr lang="en-GB" sz="1600" dirty="0">
              <a:latin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en-GB" sz="1600" dirty="0">
                <a:latin typeface="Calibri" panose="020F0502020204030204" pitchFamily="34" charset="0"/>
              </a:rPr>
              <a:t>Flexographic and lithographic printing</a:t>
            </a:r>
          </a:p>
          <a:p>
            <a:pPr marL="342900" indent="-342900">
              <a:buAutoNum type="arabicPeriod"/>
            </a:pPr>
            <a:r>
              <a:rPr lang="en-GB" sz="1600" dirty="0">
                <a:latin typeface="Calibri" panose="020F0502020204030204" pitchFamily="34" charset="0"/>
              </a:rPr>
              <a:t>Conversion by flatbed or rotary die cutting,</a:t>
            </a:r>
          </a:p>
          <a:p>
            <a:pPr marL="342900" indent="-342900">
              <a:buAutoNum type="arabicPeriod"/>
            </a:pPr>
            <a:r>
              <a:rPr lang="en-GB" sz="1600" dirty="0">
                <a:latin typeface="Calibri" panose="020F0502020204030204" pitchFamily="34" charset="0"/>
              </a:rPr>
              <a:t>Gluing (multi-point, in-line and clam shell)</a:t>
            </a:r>
          </a:p>
          <a:p>
            <a:pPr marL="342900" indent="-342900">
              <a:buAutoNum type="arabicPeriod"/>
            </a:pPr>
            <a:endParaRPr lang="en-GB" sz="1600" dirty="0">
              <a:latin typeface="Calibri" panose="020F0502020204030204" pitchFamily="34" charset="0"/>
            </a:endParaRPr>
          </a:p>
          <a:p>
            <a:r>
              <a:rPr lang="en-GB" sz="1600" dirty="0">
                <a:latin typeface="Calibri" panose="020F0502020204030204" pitchFamily="34" charset="0"/>
              </a:rPr>
              <a:t>Specialising in food products but with a growing range of non-food products. </a:t>
            </a:r>
          </a:p>
          <a:p>
            <a:endParaRPr lang="en-GB" sz="1600" dirty="0">
              <a:latin typeface="Calibri" panose="020F0502020204030204" pitchFamily="34" charset="0"/>
            </a:endParaRPr>
          </a:p>
          <a:p>
            <a:r>
              <a:rPr lang="en-GB" sz="1600" dirty="0">
                <a:latin typeface="Calibri" panose="020F0502020204030204" pitchFamily="34" charset="0"/>
              </a:rPr>
              <a:t>Now moving into</a:t>
            </a:r>
          </a:p>
          <a:p>
            <a:pPr marL="342900" indent="-342900">
              <a:buAutoNum type="arabicPeriod" startAt="5"/>
            </a:pPr>
            <a:r>
              <a:rPr lang="en-GB" sz="1600" dirty="0">
                <a:latin typeface="Calibri" panose="020F0502020204030204" pitchFamily="34" charset="0"/>
              </a:rPr>
              <a:t>The flexographic printing and conversion of wax coated paper to form wraps for direct food contact.</a:t>
            </a:r>
          </a:p>
          <a:p>
            <a:pPr marL="342900" indent="-342900">
              <a:buAutoNum type="arabicPeriod" startAt="5"/>
            </a:pPr>
            <a:r>
              <a:rPr lang="en-GB" sz="1600" dirty="0">
                <a:latin typeface="Calibri" panose="020F0502020204030204" pitchFamily="34" charset="0"/>
              </a:rPr>
              <a:t>Production of paper straws.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529717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"/>
          <a:stretch/>
        </p:blipFill>
        <p:spPr bwMode="white">
          <a:xfrm>
            <a:off x="0" y="0"/>
            <a:ext cx="9144000" cy="512677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 bwMode="white">
          <a:xfrm>
            <a:off x="360000" y="279735"/>
            <a:ext cx="5760000" cy="3510000"/>
          </a:xfrm>
          <a:prstGeom prst="roundRect">
            <a:avLst>
              <a:gd name="adj" fmla="val 2636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754169"/>
            <a:ext cx="5760000" cy="810000"/>
          </a:xfrm>
        </p:spPr>
        <p:txBody>
          <a:bodyPr lIns="396000" rIns="360000" anchor="t">
            <a:noAutofit/>
          </a:bodyPr>
          <a:lstStyle>
            <a:lvl1pPr algn="l"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0" y="1566656"/>
            <a:ext cx="5760000" cy="1075691"/>
          </a:xfrm>
        </p:spPr>
        <p:txBody>
          <a:bodyPr lIns="396000" rIns="360000" anchor="t" anchorCtr="0"/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360000" y="356399"/>
            <a:ext cx="5760000" cy="340200"/>
          </a:xfrm>
          <a:prstGeom prst="rect">
            <a:avLst/>
          </a:prstGeom>
        </p:spPr>
        <p:txBody>
          <a:bodyPr lIns="396000" rIns="360000" anchor="b" anchorCtr="0"/>
          <a:lstStyle>
            <a:lvl1pPr>
              <a:defRPr sz="900" b="1">
                <a:solidFill>
                  <a:srgbClr val="407EC9"/>
                </a:solidFill>
              </a:defRPr>
            </a:lvl1pPr>
          </a:lstStyle>
          <a:p>
            <a:fld id="{06532724-AD32-4A6E-8728-719B2B5B53FE}" type="datetime4">
              <a:rPr lang="en-US" smtClean="0"/>
              <a:t>May 31, 2019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48" y="3182073"/>
            <a:ext cx="2025000" cy="33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1784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79">
          <p15:clr>
            <a:srgbClr val="FBAE40"/>
          </p15:clr>
        </p15:guide>
        <p15:guide id="2" orient="horz" pos="220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53650" y="274973"/>
            <a:ext cx="5796000" cy="1601954"/>
          </a:xfrm>
          <a:prstGeom prst="roundRect">
            <a:avLst>
              <a:gd name="adj" fmla="val 3350"/>
            </a:avLst>
          </a:prstGeom>
          <a:noFill/>
          <a:ln>
            <a:noFill/>
          </a:ln>
        </p:spPr>
        <p:txBody>
          <a:bodyPr lIns="216000" tIns="252000" rIns="360000" anchor="t">
            <a:normAutofit/>
          </a:bodyPr>
          <a:lstStyle>
            <a:lvl1pPr algn="l">
              <a:defRPr sz="33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647" y="4698610"/>
            <a:ext cx="1080000" cy="18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451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53650" y="274973"/>
            <a:ext cx="5796000" cy="1601954"/>
          </a:xfrm>
          <a:prstGeom prst="roundRect">
            <a:avLst>
              <a:gd name="adj" fmla="val 3350"/>
            </a:avLst>
          </a:prstGeom>
          <a:noFill/>
          <a:ln>
            <a:noFill/>
          </a:ln>
        </p:spPr>
        <p:txBody>
          <a:bodyPr lIns="216000" tIns="252000" rIns="360000" anchor="t">
            <a:normAutofit/>
          </a:bodyPr>
          <a:lstStyle>
            <a:lvl1pPr algn="l">
              <a:defRPr sz="33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647" y="4698610"/>
            <a:ext cx="1080000" cy="18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64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53650" y="274973"/>
            <a:ext cx="5796000" cy="1601954"/>
          </a:xfrm>
          <a:prstGeom prst="roundRect">
            <a:avLst>
              <a:gd name="adj" fmla="val 3350"/>
            </a:avLst>
          </a:prstGeom>
          <a:noFill/>
          <a:ln>
            <a:noFill/>
          </a:ln>
        </p:spPr>
        <p:txBody>
          <a:bodyPr lIns="216000" tIns="252000" rIns="360000" anchor="t">
            <a:normAutofit/>
          </a:bodyPr>
          <a:lstStyle>
            <a:lvl1pPr algn="l">
              <a:defRPr sz="33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647" y="4698610"/>
            <a:ext cx="1080000" cy="18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445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0" hasCustomPrompt="1"/>
          </p:nvPr>
        </p:nvSpPr>
        <p:spPr bwMode="hidden"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noProof="0" dirty="0"/>
              <a:t>Insert background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hidden">
          <a:xfrm>
            <a:off x="283826" y="1082888"/>
            <a:ext cx="3960000" cy="3618000"/>
          </a:xfrm>
          <a:prstGeom prst="roundRect">
            <a:avLst>
              <a:gd name="adj" fmla="val 4556"/>
            </a:avLst>
          </a:prstGeom>
          <a:solidFill>
            <a:schemeClr val="bg1">
              <a:alpha val="68000"/>
            </a:schemeClr>
          </a:solidFill>
        </p:spPr>
        <p:txBody>
          <a:bodyPr lIns="108000" tIns="72000" bIns="360000">
            <a:normAutofit/>
          </a:bodyPr>
          <a:lstStyle>
            <a:lvl1pPr>
              <a:defRPr sz="150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5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606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[Author, Presentation name]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E2DC46-D096-4805-A78B-36870FA56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1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[Author, Presentation name]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E2DC46-D096-4805-A78B-36870FA56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90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Slide">
    <p:bg>
      <p:bgPr>
        <a:blipFill dpi="0" rotWithShape="1">
          <a:blip r:embed="rId2">
            <a:lum/>
          </a:blip>
          <a:srcRect/>
          <a:stretch>
            <a:fillRect l="-1000"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 bwMode="hidden">
          <a:xfrm>
            <a:off x="360000" y="279735"/>
            <a:ext cx="5760000" cy="2653200"/>
          </a:xfrm>
          <a:prstGeom prst="roundRect">
            <a:avLst>
              <a:gd name="adj" fmla="val 2636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738000" y="525599"/>
            <a:ext cx="5148000" cy="1620000"/>
          </a:xfrm>
          <a:prstGeom prst="roundRect">
            <a:avLst>
              <a:gd name="adj" fmla="val 3350"/>
            </a:avLst>
          </a:prstGeom>
          <a:noFill/>
          <a:ln>
            <a:noFill/>
          </a:ln>
        </p:spPr>
        <p:txBody>
          <a:bodyPr lIns="0" tIns="0" rIns="0" bIns="0" anchor="t">
            <a:noAutofit/>
          </a:bodyPr>
          <a:lstStyle>
            <a:lvl1pPr algn="l">
              <a:defRPr sz="3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"Add quote"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8000" y="2152800"/>
            <a:ext cx="5148000" cy="540000"/>
          </a:xfrm>
        </p:spPr>
        <p:txBody>
          <a:bodyPr lIns="0" tIns="0" rIns="0" bIns="0" anchor="t"/>
          <a:lstStyle>
            <a:lvl1pPr marL="0" indent="0" algn="l">
              <a:buNone/>
              <a:defRPr sz="1500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Name/Company</a:t>
            </a:r>
          </a:p>
        </p:txBody>
      </p:sp>
    </p:spTree>
    <p:extLst>
      <p:ext uri="{BB962C8B-B14F-4D97-AF65-F5344CB8AC3E}">
        <p14:creationId xmlns:p14="http://schemas.microsoft.com/office/powerpoint/2010/main" val="1622255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 bwMode="hidden">
          <a:xfrm>
            <a:off x="360000" y="279735"/>
            <a:ext cx="5760000" cy="3510000"/>
          </a:xfrm>
          <a:prstGeom prst="roundRect">
            <a:avLst>
              <a:gd name="adj" fmla="val 2636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754169"/>
            <a:ext cx="5760000" cy="810000"/>
          </a:xfrm>
        </p:spPr>
        <p:txBody>
          <a:bodyPr lIns="396000" rIns="360000" anchor="t">
            <a:noAutofit/>
          </a:bodyPr>
          <a:lstStyle>
            <a:lvl1pPr algn="l">
              <a:defRPr sz="2700">
                <a:latin typeface="+mn-lt"/>
              </a:defRPr>
            </a:lvl1pPr>
          </a:lstStyle>
          <a:p>
            <a:r>
              <a:rPr lang="en-US" dirty="0"/>
              <a:t>Add 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1566656"/>
            <a:ext cx="5760000" cy="1075691"/>
          </a:xfrm>
        </p:spPr>
        <p:txBody>
          <a:bodyPr lIns="396000" rIns="360000" anchor="t" anchorCtr="0"/>
          <a:lstStyle>
            <a:lvl1pPr marL="0" indent="0" algn="l">
              <a:buNone/>
              <a:defRPr sz="1500" b="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Add Contact information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48" y="3182073"/>
            <a:ext cx="2025000" cy="33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291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500" y="228732"/>
            <a:ext cx="8136000" cy="75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500" y="1152000"/>
            <a:ext cx="7356147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[Author, Presentation name]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E2DC46-D096-4805-A78B-36870FA56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675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500" y="228732"/>
            <a:ext cx="8136000" cy="75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5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[Author, Presentation name]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E2DC46-D096-4805-A78B-36870FA56F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29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 bwMode="hidden">
          <a:xfrm>
            <a:off x="360000" y="279735"/>
            <a:ext cx="5760000" cy="3510000"/>
          </a:xfrm>
          <a:prstGeom prst="roundRect">
            <a:avLst>
              <a:gd name="adj" fmla="val 2636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754169"/>
            <a:ext cx="5760000" cy="810000"/>
          </a:xfrm>
        </p:spPr>
        <p:txBody>
          <a:bodyPr lIns="396000" rIns="360000" anchor="t">
            <a:noAutofit/>
          </a:bodyPr>
          <a:lstStyle>
            <a:lvl1pPr algn="l"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0" y="1566656"/>
            <a:ext cx="5760000" cy="1075691"/>
          </a:xfrm>
        </p:spPr>
        <p:txBody>
          <a:bodyPr lIns="396000" rIns="360000" anchor="t" anchorCtr="0"/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48" y="3182073"/>
            <a:ext cx="2025000" cy="338727"/>
          </a:xfrm>
          <a:prstGeom prst="rect">
            <a:avLst/>
          </a:prstGeom>
        </p:spPr>
      </p:pic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>
          <a:xfrm>
            <a:off x="360000" y="356399"/>
            <a:ext cx="5760000" cy="340200"/>
          </a:xfrm>
          <a:prstGeom prst="rect">
            <a:avLst/>
          </a:prstGeom>
        </p:spPr>
        <p:txBody>
          <a:bodyPr lIns="396000" rIns="360000" anchor="b" anchorCtr="0"/>
          <a:lstStyle>
            <a:lvl1pPr>
              <a:defRPr sz="900" b="1">
                <a:solidFill>
                  <a:srgbClr val="407EC9"/>
                </a:solidFill>
              </a:defRPr>
            </a:lvl1pPr>
          </a:lstStyle>
          <a:p>
            <a:fld id="{F288F70F-31CE-47C8-8AF4-0B0FC6C3EBF2}" type="datetime4">
              <a:rPr lang="en-US" smtClean="0"/>
              <a:t>May 31,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7500" y="1152000"/>
            <a:ext cx="3969000" cy="3263504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874" y="1152000"/>
            <a:ext cx="3969000" cy="3263504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[Author, Presentation name]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E2DC46-D096-4805-A78B-36870FA56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705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34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7500" y="1152000"/>
            <a:ext cx="3969000" cy="326350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874" y="1152000"/>
            <a:ext cx="3969000" cy="326350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[Author, Presentation name]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E2DC46-D096-4805-A78B-36870FA56F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3894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34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7501" y="1152000"/>
            <a:ext cx="3868340" cy="324000"/>
          </a:xfrm>
        </p:spPr>
        <p:txBody>
          <a:bodyPr tIns="0" bIns="0" anchor="t">
            <a:noAutofit/>
          </a:bodyPr>
          <a:lstStyle>
            <a:lvl1pPr marL="0" indent="0">
              <a:buNone/>
              <a:defRPr sz="2100" b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7501" y="1502808"/>
            <a:ext cx="3868340" cy="288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00173" y="1152000"/>
            <a:ext cx="3887391" cy="324000"/>
          </a:xfrm>
        </p:spPr>
        <p:txBody>
          <a:bodyPr tIns="0" bIns="0" anchor="t">
            <a:noAutofit/>
          </a:bodyPr>
          <a:lstStyle>
            <a:lvl1pPr marL="0" indent="0">
              <a:buNone/>
              <a:defRPr sz="2100" b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00173" y="1502808"/>
            <a:ext cx="3887391" cy="288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[Author, Presentation name]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E2DC46-D096-4805-A78B-36870FA56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32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7501" y="1152000"/>
            <a:ext cx="3868340" cy="270000"/>
          </a:xfrm>
        </p:spPr>
        <p:txBody>
          <a:bodyPr tIns="0" bIns="0" anchor="t">
            <a:noAutofit/>
          </a:bodyPr>
          <a:lstStyle>
            <a:lvl1pPr marL="0" indent="0">
              <a:buNone/>
              <a:defRPr sz="1500" b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7501" y="1445142"/>
            <a:ext cx="3868340" cy="2952000"/>
          </a:xfrm>
        </p:spPr>
        <p:txBody>
          <a:bodyPr/>
          <a:lstStyle>
            <a:lvl1pPr>
              <a:defRPr sz="15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00173" y="1152000"/>
            <a:ext cx="3887391" cy="270000"/>
          </a:xfrm>
        </p:spPr>
        <p:txBody>
          <a:bodyPr tIns="0" bIns="0" anchor="t">
            <a:noAutofit/>
          </a:bodyPr>
          <a:lstStyle>
            <a:lvl1pPr marL="0" indent="0">
              <a:buNone/>
              <a:defRPr sz="1500" b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00173" y="1445142"/>
            <a:ext cx="3887391" cy="2952000"/>
          </a:xfrm>
        </p:spPr>
        <p:txBody>
          <a:bodyPr/>
          <a:lstStyle>
            <a:lvl1pPr>
              <a:defRPr sz="15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[Author, Presentation name]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E2DC46-D096-4805-A78B-36870FA56F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12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5111" y="1144800"/>
            <a:ext cx="3886200" cy="3263504"/>
          </a:xfrm>
          <a:prstGeom prst="roundRect">
            <a:avLst>
              <a:gd name="adj" fmla="val 3864"/>
            </a:avLst>
          </a:prstGeo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8117" y="1145381"/>
            <a:ext cx="3887788" cy="3263504"/>
          </a:xfrm>
          <a:prstGeom prst="roundRect">
            <a:avLst>
              <a:gd name="adj" fmla="val 3524"/>
            </a:avLst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[Author, Presentation name]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E2DC46-D096-4805-A78B-36870FA56F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72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7500" y="228732"/>
            <a:ext cx="8136000" cy="756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7500" y="1152000"/>
            <a:ext cx="7356147" cy="3263504"/>
          </a:xfrm>
          <a:prstGeom prst="roundRect">
            <a:avLst>
              <a:gd name="adj" fmla="val 2949"/>
            </a:avLst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7749" y="4698044"/>
            <a:ext cx="393952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[Author, Presentation name]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7748" y="4698739"/>
            <a:ext cx="324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750">
                <a:solidFill>
                  <a:schemeClr val="tx1"/>
                </a:solidFill>
                <a:latin typeface="+mj-lt"/>
              </a:defRPr>
            </a:lvl1pPr>
          </a:lstStyle>
          <a:p>
            <a:fld id="{BAE2DC46-D096-4805-A78B-36870FA56F6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647" y="4698610"/>
            <a:ext cx="1080000" cy="18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26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9000" indent="-189000" algn="l" defTabSz="685800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9000" algn="l" defTabSz="685800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89000" algn="l" defTabSz="685800" rtl="0" eaLnBrk="1" latinLnBrk="0" hangingPunct="1">
        <a:lnSpc>
          <a:spcPct val="100000"/>
        </a:lnSpc>
        <a:spcBef>
          <a:spcPts val="375"/>
        </a:spcBef>
        <a:buFont typeface="Calibri" panose="020F050202020403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Calibri" panose="020F050202020403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Calibri" panose="020F050202020403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Calibri" panose="020F050202020403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Calibri" panose="020F050202020403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Calibri" panose="020F050202020403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Calibri" panose="020F050202020403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87">
          <p15:clr>
            <a:srgbClr val="F26B43"/>
          </p15:clr>
        </p15:guide>
        <p15:guide id="2" pos="2279">
          <p15:clr>
            <a:srgbClr val="F26B43"/>
          </p15:clr>
        </p15:guide>
        <p15:guide id="3" orient="horz" pos="3071">
          <p15:clr>
            <a:srgbClr val="F26B43"/>
          </p15:clr>
        </p15:guide>
        <p15:guide id="4" pos="4054">
          <p15:clr>
            <a:srgbClr val="F26B43"/>
          </p15:clr>
        </p15:guide>
        <p15:guide id="5" pos="245">
          <p15:clr>
            <a:srgbClr val="F26B43"/>
          </p15:clr>
        </p15:guide>
        <p15:guide id="6" pos="312">
          <p15:clr>
            <a:srgbClr val="F26B43"/>
          </p15:clr>
        </p15:guide>
        <p15:guide id="7" orient="horz" pos="2777">
          <p15:clr>
            <a:srgbClr val="F26B43"/>
          </p15:clr>
        </p15:guide>
        <p15:guide id="8" pos="5534">
          <p15:clr>
            <a:srgbClr val="F26B43"/>
          </p15:clr>
        </p15:guide>
        <p15:guide id="9" pos="4840">
          <p15:clr>
            <a:srgbClr val="F26B43"/>
          </p15:clr>
        </p15:guide>
        <p15:guide id="10" pos="53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41.jpg"/><Relationship Id="rId3" Type="http://schemas.openxmlformats.org/officeDocument/2006/relationships/image" Target="../media/image35.jpg"/><Relationship Id="rId7" Type="http://schemas.openxmlformats.org/officeDocument/2006/relationships/image" Target="../media/image37.png"/><Relationship Id="rId12" Type="http://schemas.openxmlformats.org/officeDocument/2006/relationships/image" Target="../media/image40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6.jpg"/><Relationship Id="rId11" Type="http://schemas.openxmlformats.org/officeDocument/2006/relationships/image" Target="../media/image39.tiff"/><Relationship Id="rId5" Type="http://schemas.openxmlformats.org/officeDocument/2006/relationships/image" Target="../media/image27.jpeg"/><Relationship Id="rId15" Type="http://schemas.openxmlformats.org/officeDocument/2006/relationships/image" Target="../media/image43.jpeg"/><Relationship Id="rId10" Type="http://schemas.openxmlformats.org/officeDocument/2006/relationships/image" Target="../media/image38.jpg"/><Relationship Id="rId4" Type="http://schemas.openxmlformats.org/officeDocument/2006/relationships/image" Target="../media/image26.jpeg"/><Relationship Id="rId9" Type="http://schemas.openxmlformats.org/officeDocument/2006/relationships/image" Target="../media/image25.png"/><Relationship Id="rId14" Type="http://schemas.openxmlformats.org/officeDocument/2006/relationships/image" Target="../media/image4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 bwMode="hidden">
          <a:xfrm>
            <a:off x="667184" y="40922"/>
            <a:ext cx="4320000" cy="4953441"/>
          </a:xfrm>
          <a:prstGeom prst="roundRect">
            <a:avLst>
              <a:gd name="adj" fmla="val 2636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prstClr val="white"/>
              </a:solidFill>
            </a:endParaRPr>
          </a:p>
        </p:txBody>
      </p:sp>
      <p:sp>
        <p:nvSpPr>
          <p:cNvPr id="5" name="Title 7"/>
          <p:cNvSpPr>
            <a:spLocks noGrp="1"/>
          </p:cNvSpPr>
          <p:nvPr>
            <p:ph type="ctrTitle"/>
          </p:nvPr>
        </p:nvSpPr>
        <p:spPr>
          <a:xfrm>
            <a:off x="530296" y="1670464"/>
            <a:ext cx="4320000" cy="810000"/>
          </a:xfrm>
        </p:spPr>
        <p:txBody>
          <a:bodyPr/>
          <a:lstStyle/>
          <a:p>
            <a:pPr algn="ctr"/>
            <a:r>
              <a:rPr lang="en-GB" dirty="0"/>
              <a:t>Helping great products </a:t>
            </a:r>
            <a:br>
              <a:rPr lang="en-GB" dirty="0"/>
            </a:br>
            <a:r>
              <a:rPr lang="en-GB" dirty="0"/>
              <a:t>reach more people,</a:t>
            </a:r>
            <a:br>
              <a:rPr lang="en-GB" dirty="0"/>
            </a:br>
            <a:r>
              <a:rPr lang="en-GB" dirty="0"/>
              <a:t>more easily</a:t>
            </a:r>
            <a:br>
              <a:rPr lang="en-GB" dirty="0"/>
            </a:br>
            <a:endParaRPr lang="en-US" dirty="0"/>
          </a:p>
        </p:txBody>
      </p:sp>
      <p:sp>
        <p:nvSpPr>
          <p:cNvPr id="6" name="Subtitle 8"/>
          <p:cNvSpPr>
            <a:spLocks noGrp="1"/>
          </p:cNvSpPr>
          <p:nvPr>
            <p:ph type="subTitle" idx="1"/>
          </p:nvPr>
        </p:nvSpPr>
        <p:spPr>
          <a:xfrm>
            <a:off x="1075241" y="3614689"/>
            <a:ext cx="3503885" cy="338728"/>
          </a:xfrm>
        </p:spPr>
        <p:txBody>
          <a:bodyPr anchor="b"/>
          <a:lstStyle/>
          <a:p>
            <a:r>
              <a:rPr lang="en-US" sz="1800" b="1" i="1" dirty="0"/>
              <a:t>Introducing our business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184" y="4600252"/>
            <a:ext cx="2025000" cy="33872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144157" y="4544532"/>
            <a:ext cx="1706139" cy="475859"/>
            <a:chOff x="755410" y="2130224"/>
            <a:chExt cx="1887311" cy="56070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9128" y="2185868"/>
              <a:ext cx="733593" cy="45647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4060" y="2130224"/>
              <a:ext cx="560705" cy="56070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410" y="2276081"/>
              <a:ext cx="294719" cy="268990"/>
            </a:xfrm>
            <a:prstGeom prst="rect">
              <a:avLst/>
            </a:prstGeom>
          </p:spPr>
        </p:pic>
      </p:grpSp>
      <p:sp>
        <p:nvSpPr>
          <p:cNvPr id="15" name="Subtitle 8">
            <a:extLst>
              <a:ext uri="{FF2B5EF4-FFF2-40B4-BE49-F238E27FC236}">
                <a16:creationId xmlns:a16="http://schemas.microsoft.com/office/drawing/2014/main" id="{0E38914F-474C-4867-AE5D-ECEE957D12CD}"/>
              </a:ext>
            </a:extLst>
          </p:cNvPr>
          <p:cNvSpPr txBox="1">
            <a:spLocks/>
          </p:cNvSpPr>
          <p:nvPr/>
        </p:nvSpPr>
        <p:spPr>
          <a:xfrm>
            <a:off x="3410585" y="4421423"/>
            <a:ext cx="1864861" cy="161730"/>
          </a:xfrm>
          <a:prstGeom prst="roundRect">
            <a:avLst>
              <a:gd name="adj" fmla="val 2949"/>
            </a:avLst>
          </a:prstGeom>
          <a:ln>
            <a:noFill/>
          </a:ln>
        </p:spPr>
        <p:txBody>
          <a:bodyPr vert="horz" lIns="396000" tIns="45720" rIns="360000" bIns="45720" rtlCol="0" anchor="b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None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Calibri" panose="020F050202020403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alibri" panose="020F050202020403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alibri" panose="020F050202020403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alibri" panose="020F050202020403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alibri" panose="020F050202020403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alibri" panose="020F050202020403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alibri" panose="020F050202020403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rgbClr val="FF0000"/>
                </a:solidFill>
              </a:rPr>
              <a:t>February 2019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56C3951-9985-41BC-8310-0B69652B7E8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8158" y="246896"/>
            <a:ext cx="2025000" cy="33872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4DB9D01-1212-4714-8386-18D19824912D}"/>
              </a:ext>
            </a:extLst>
          </p:cNvPr>
          <p:cNvSpPr/>
          <p:nvPr/>
        </p:nvSpPr>
        <p:spPr>
          <a:xfrm>
            <a:off x="1531088" y="467607"/>
            <a:ext cx="2502196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Foodservice Delta</a:t>
            </a:r>
          </a:p>
          <a:p>
            <a:pPr algn="ctr"/>
            <a:r>
              <a:rPr lang="en-GB" sz="20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Belfast</a:t>
            </a:r>
          </a:p>
        </p:txBody>
      </p:sp>
    </p:spTree>
    <p:extLst>
      <p:ext uri="{BB962C8B-B14F-4D97-AF65-F5344CB8AC3E}">
        <p14:creationId xmlns:p14="http://schemas.microsoft.com/office/powerpoint/2010/main" val="319085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2" t="10753" b="1"/>
          <a:stretch/>
        </p:blipFill>
        <p:spPr>
          <a:xfrm>
            <a:off x="1862510" y="934995"/>
            <a:ext cx="5545391" cy="3830388"/>
          </a:xfrm>
          <a:prstGeom prst="rect">
            <a:avLst/>
          </a:prstGeom>
        </p:spPr>
      </p:pic>
      <p:sp>
        <p:nvSpPr>
          <p:cNvPr id="39" name="Oval 18"/>
          <p:cNvSpPr/>
          <p:nvPr/>
        </p:nvSpPr>
        <p:spPr>
          <a:xfrm>
            <a:off x="4154132" y="3687075"/>
            <a:ext cx="945000" cy="945000"/>
          </a:xfrm>
          <a:prstGeom prst="ellipse">
            <a:avLst/>
          </a:prstGeom>
          <a:solidFill>
            <a:schemeClr val="bg1"/>
          </a:solidFill>
          <a:ln w="38100" cmpd="sng">
            <a:gradFill>
              <a:gsLst>
                <a:gs pos="0">
                  <a:schemeClr val="accent3"/>
                </a:gs>
                <a:gs pos="45000">
                  <a:schemeClr val="accent2"/>
                </a:gs>
                <a:gs pos="100000">
                  <a:schemeClr val="accent1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33" name="TextBox 332"/>
          <p:cNvSpPr txBox="1"/>
          <p:nvPr/>
        </p:nvSpPr>
        <p:spPr>
          <a:xfrm>
            <a:off x="4217872" y="3934257"/>
            <a:ext cx="829757" cy="298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en-GB" sz="1400" kern="0" dirty="0">
                <a:solidFill>
                  <a:srgbClr val="1D317D"/>
                </a:solidFill>
                <a:latin typeface="Calibri Light"/>
                <a:cs typeface="Calibri Light"/>
              </a:rPr>
              <a:t>€</a:t>
            </a:r>
            <a:r>
              <a:rPr lang="en-GB" sz="1800" kern="0" dirty="0">
                <a:solidFill>
                  <a:srgbClr val="1D317D"/>
                </a:solidFill>
                <a:latin typeface="Calibri Light"/>
                <a:cs typeface="Calibri Light"/>
              </a:rPr>
              <a:t>2.9</a:t>
            </a:r>
            <a:r>
              <a:rPr lang="en-GB" sz="1400" kern="0" dirty="0">
                <a:solidFill>
                  <a:srgbClr val="1D317D"/>
                </a:solidFill>
                <a:latin typeface="Calibri Light"/>
                <a:cs typeface="Calibri Light"/>
              </a:rPr>
              <a:t>bn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4293079" y="4159575"/>
            <a:ext cx="671478" cy="403003"/>
          </a:xfrm>
          <a:prstGeom prst="rect">
            <a:avLst/>
          </a:prstGeom>
        </p:spPr>
        <p:txBody>
          <a:bodyPr vert="horz" lIns="51435" tIns="25718" rIns="51435" bIns="25718" rtlCol="0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52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675"/>
              </a:spcBef>
              <a:buSzPct val="80000"/>
              <a:buNone/>
            </a:pPr>
            <a:r>
              <a:rPr lang="en-GB" sz="1000" dirty="0">
                <a:solidFill>
                  <a:srgbClr val="1D317D"/>
                </a:solidFill>
                <a:latin typeface="Calibri Light"/>
                <a:cs typeface="Calibri Light"/>
              </a:rPr>
              <a:t>net sales</a:t>
            </a:r>
          </a:p>
        </p:txBody>
      </p:sp>
      <p:sp>
        <p:nvSpPr>
          <p:cNvPr id="342" name="TextBox 341"/>
          <p:cNvSpPr txBox="1"/>
          <p:nvPr/>
        </p:nvSpPr>
        <p:spPr>
          <a:xfrm>
            <a:off x="204202" y="87469"/>
            <a:ext cx="8627909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50"/>
              </a:lnSpc>
              <a:defRPr/>
            </a:pPr>
            <a:r>
              <a:rPr lang="en-GB" sz="2400" kern="0" dirty="0">
                <a:solidFill>
                  <a:schemeClr val="accent1"/>
                </a:solidFill>
                <a:latin typeface="+mj-lt"/>
                <a:cs typeface="Calibri Light"/>
              </a:rPr>
              <a:t>We operate globally and act locally</a:t>
            </a:r>
          </a:p>
        </p:txBody>
      </p:sp>
      <p:sp>
        <p:nvSpPr>
          <p:cNvPr id="116" name="Slide Number Placeholder 1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DEAF2F-59CC-4C92-B24E-48969AC6E995}" type="slidenum">
              <a:rPr lang="en-US" sz="700" smtClean="0"/>
              <a:pPr/>
              <a:t>2</a:t>
            </a:fld>
            <a:endParaRPr lang="en-US" sz="7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6797055" y="1687625"/>
            <a:ext cx="1339084" cy="206573"/>
            <a:chOff x="7707702" y="1972337"/>
            <a:chExt cx="1785445" cy="275431"/>
          </a:xfrm>
        </p:grpSpPr>
        <p:sp>
          <p:nvSpPr>
            <p:cNvPr id="17" name="Oval 16"/>
            <p:cNvSpPr>
              <a:spLocks noChangeAspect="1"/>
            </p:cNvSpPr>
            <p:nvPr/>
          </p:nvSpPr>
          <p:spPr>
            <a:xfrm flipV="1">
              <a:off x="7707702" y="2065201"/>
              <a:ext cx="94500" cy="94500"/>
            </a:xfrm>
            <a:prstGeom prst="ellipse">
              <a:avLst/>
            </a:prstGeom>
            <a:solidFill>
              <a:srgbClr val="CE0F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760" dirty="0"/>
            </a:p>
          </p:txBody>
        </p:sp>
        <p:sp>
          <p:nvSpPr>
            <p:cNvPr id="18" name="Content Placeholder 2"/>
            <p:cNvSpPr txBox="1">
              <a:spLocks/>
            </p:cNvSpPr>
            <p:nvPr/>
          </p:nvSpPr>
          <p:spPr>
            <a:xfrm>
              <a:off x="7806828" y="1972337"/>
              <a:ext cx="1686319" cy="275431"/>
            </a:xfrm>
            <a:prstGeom prst="rect">
              <a:avLst/>
            </a:prstGeom>
            <a:noFill/>
          </p:spPr>
          <p:txBody>
            <a:bodyPr vert="horz" lIns="51435" tIns="25718" rIns="51435" bIns="25718" rtlCol="0">
              <a:noAutofit/>
            </a:bodyPr>
            <a:lstStyle>
              <a:lvl1pPr marL="252000" indent="-252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Calibri" panose="020F050202020403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20000" indent="-252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Calibri" panose="020F050202020403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520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Calibri" panose="020F050202020403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675"/>
                </a:spcBef>
                <a:buSzPct val="80000"/>
                <a:buNone/>
              </a:pPr>
              <a:r>
                <a:rPr lang="en-US" sz="900" dirty="0">
                  <a:solidFill>
                    <a:schemeClr val="bg2">
                      <a:lumMod val="50000"/>
                    </a:schemeClr>
                  </a:solidFill>
                  <a:latin typeface="Calibri Light"/>
                  <a:cs typeface="Calibri Light"/>
                </a:rPr>
                <a:t>Manufacturing unit</a:t>
              </a:r>
              <a:endParaRPr lang="en-GB" sz="900" dirty="0">
                <a:solidFill>
                  <a:schemeClr val="bg2">
                    <a:lumMod val="50000"/>
                  </a:schemeClr>
                </a:solidFill>
                <a:latin typeface="Calibri Light"/>
                <a:cs typeface="Calibri Ligh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797055" y="2075330"/>
            <a:ext cx="1062860" cy="206573"/>
            <a:chOff x="9326958" y="1972337"/>
            <a:chExt cx="1417147" cy="275431"/>
          </a:xfrm>
        </p:grpSpPr>
        <p:sp>
          <p:nvSpPr>
            <p:cNvPr id="19" name="Oval 18"/>
            <p:cNvSpPr>
              <a:spLocks noChangeAspect="1"/>
            </p:cNvSpPr>
            <p:nvPr/>
          </p:nvSpPr>
          <p:spPr>
            <a:xfrm flipV="1">
              <a:off x="9326958" y="2065201"/>
              <a:ext cx="94500" cy="94500"/>
            </a:xfrm>
            <a:prstGeom prst="ellipse">
              <a:avLst/>
            </a:prstGeom>
            <a:solidFill>
              <a:srgbClr val="ED8B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760" dirty="0"/>
            </a:p>
          </p:txBody>
        </p:sp>
        <p:sp>
          <p:nvSpPr>
            <p:cNvPr id="20" name="Content Placeholder 2"/>
            <p:cNvSpPr txBox="1">
              <a:spLocks/>
            </p:cNvSpPr>
            <p:nvPr/>
          </p:nvSpPr>
          <p:spPr>
            <a:xfrm>
              <a:off x="9426083" y="1972337"/>
              <a:ext cx="1318022" cy="275431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51435" tIns="25718" rIns="51435" bIns="25718" rtlCol="0">
              <a:noAutofit/>
            </a:bodyPr>
            <a:lstStyle>
              <a:lvl1pPr marL="252000" indent="-252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Calibri" panose="020F050202020403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20000" indent="-252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Calibri" panose="020F050202020403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520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Calibri" panose="020F050202020403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675"/>
                </a:spcBef>
                <a:buSzPct val="80000"/>
                <a:buNone/>
              </a:pPr>
              <a:r>
                <a:rPr lang="en-US" sz="900" dirty="0">
                  <a:solidFill>
                    <a:schemeClr val="bg2">
                      <a:lumMod val="50000"/>
                    </a:schemeClr>
                  </a:solidFill>
                  <a:latin typeface="Calibri Light"/>
                  <a:cs typeface="Calibri Light"/>
                </a:rPr>
                <a:t>Sales unit</a:t>
              </a:r>
              <a:endParaRPr lang="en-GB" sz="900" dirty="0">
                <a:solidFill>
                  <a:schemeClr val="bg2">
                    <a:lumMod val="50000"/>
                  </a:schemeClr>
                </a:solidFill>
                <a:latin typeface="Calibri Light"/>
                <a:cs typeface="Calibri Light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792873" y="2455482"/>
            <a:ext cx="1067042" cy="206573"/>
            <a:chOff x="10503803" y="1974735"/>
            <a:chExt cx="1422722" cy="275431"/>
          </a:xfrm>
        </p:grpSpPr>
        <p:sp>
          <p:nvSpPr>
            <p:cNvPr id="136" name="Content Placeholder 2"/>
            <p:cNvSpPr txBox="1">
              <a:spLocks/>
            </p:cNvSpPr>
            <p:nvPr/>
          </p:nvSpPr>
          <p:spPr>
            <a:xfrm>
              <a:off x="10608503" y="1974735"/>
              <a:ext cx="1318022" cy="275431"/>
            </a:xfrm>
            <a:prstGeom prst="rect">
              <a:avLst/>
            </a:prstGeom>
          </p:spPr>
          <p:txBody>
            <a:bodyPr vert="horz" lIns="51435" tIns="25718" rIns="51435" bIns="25718" rtlCol="0">
              <a:noAutofit/>
            </a:bodyPr>
            <a:lstStyle>
              <a:lvl1pPr marL="252000" indent="-252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Calibri" panose="020F050202020403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20000" indent="-252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Calibri" panose="020F050202020403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520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Calibri" panose="020F050202020403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675"/>
                </a:spcBef>
                <a:buSzPct val="80000"/>
                <a:buNone/>
              </a:pPr>
              <a:r>
                <a:rPr lang="en-US" sz="900" dirty="0">
                  <a:solidFill>
                    <a:schemeClr val="bg2">
                      <a:lumMod val="50000"/>
                    </a:schemeClr>
                  </a:solidFill>
                  <a:latin typeface="Calibri Light"/>
                  <a:cs typeface="Calibri Light"/>
                </a:rPr>
                <a:t>Head office</a:t>
              </a:r>
              <a:endParaRPr lang="en-GB" sz="900" dirty="0">
                <a:solidFill>
                  <a:schemeClr val="bg2">
                    <a:lumMod val="50000"/>
                  </a:schemeClr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222" name="Oval 221"/>
            <p:cNvSpPr>
              <a:spLocks noChangeAspect="1"/>
            </p:cNvSpPr>
            <p:nvPr/>
          </p:nvSpPr>
          <p:spPr>
            <a:xfrm flipV="1">
              <a:off x="10503803" y="2059982"/>
              <a:ext cx="94500" cy="94500"/>
            </a:xfrm>
            <a:prstGeom prst="ellipse">
              <a:avLst/>
            </a:prstGeom>
            <a:solidFill>
              <a:srgbClr val="F4DA4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760" dirty="0"/>
            </a:p>
          </p:txBody>
        </p:sp>
      </p:grpSp>
      <p:sp>
        <p:nvSpPr>
          <p:cNvPr id="33" name="Oval 18"/>
          <p:cNvSpPr/>
          <p:nvPr/>
        </p:nvSpPr>
        <p:spPr>
          <a:xfrm>
            <a:off x="6923777" y="3697814"/>
            <a:ext cx="945000" cy="945000"/>
          </a:xfrm>
          <a:prstGeom prst="ellipse">
            <a:avLst/>
          </a:prstGeom>
          <a:solidFill>
            <a:schemeClr val="bg1"/>
          </a:solidFill>
          <a:ln w="38100" cmpd="sng">
            <a:gradFill>
              <a:gsLst>
                <a:gs pos="0">
                  <a:schemeClr val="accent3"/>
                </a:gs>
                <a:gs pos="45000">
                  <a:schemeClr val="accent2"/>
                </a:gs>
                <a:gs pos="100000">
                  <a:schemeClr val="accent1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36" name="TextBox 335"/>
          <p:cNvSpPr txBox="1"/>
          <p:nvPr/>
        </p:nvSpPr>
        <p:spPr>
          <a:xfrm>
            <a:off x="7032030" y="3944996"/>
            <a:ext cx="733104" cy="298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en-GB" sz="1800" kern="0" dirty="0">
                <a:solidFill>
                  <a:srgbClr val="1D317D"/>
                </a:solidFill>
                <a:latin typeface="Calibri Light"/>
                <a:cs typeface="Calibri Light"/>
              </a:rPr>
              <a:t>24</a:t>
            </a:r>
          </a:p>
        </p:txBody>
      </p:sp>
      <p:sp>
        <p:nvSpPr>
          <p:cNvPr id="337" name="Content Placeholder 2"/>
          <p:cNvSpPr txBox="1">
            <a:spLocks/>
          </p:cNvSpPr>
          <p:nvPr/>
        </p:nvSpPr>
        <p:spPr>
          <a:xfrm>
            <a:off x="7130540" y="4170315"/>
            <a:ext cx="531473" cy="403003"/>
          </a:xfrm>
          <a:prstGeom prst="rect">
            <a:avLst/>
          </a:prstGeom>
        </p:spPr>
        <p:txBody>
          <a:bodyPr vert="horz" lIns="51435" tIns="25718" rIns="51435" bIns="25718" rtlCol="0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52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675"/>
              </a:spcBef>
              <a:buSzPct val="80000"/>
              <a:buNone/>
            </a:pPr>
            <a:r>
              <a:rPr lang="en-GB" sz="1000" dirty="0">
                <a:solidFill>
                  <a:srgbClr val="1D317D"/>
                </a:solidFill>
                <a:latin typeface="Calibri Light"/>
                <a:cs typeface="Calibri Light"/>
              </a:rPr>
              <a:t>sales offices</a:t>
            </a:r>
          </a:p>
        </p:txBody>
      </p:sp>
      <p:sp>
        <p:nvSpPr>
          <p:cNvPr id="40" name="Oval 18"/>
          <p:cNvSpPr/>
          <p:nvPr/>
        </p:nvSpPr>
        <p:spPr>
          <a:xfrm>
            <a:off x="2713240" y="3697814"/>
            <a:ext cx="945000" cy="945000"/>
          </a:xfrm>
          <a:prstGeom prst="ellipse">
            <a:avLst/>
          </a:prstGeom>
          <a:solidFill>
            <a:schemeClr val="bg1"/>
          </a:solidFill>
          <a:ln w="38100" cmpd="sng">
            <a:gradFill>
              <a:gsLst>
                <a:gs pos="0">
                  <a:schemeClr val="accent3"/>
                </a:gs>
                <a:gs pos="45000">
                  <a:schemeClr val="accent2"/>
                </a:gs>
                <a:gs pos="100000">
                  <a:schemeClr val="accent1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30" name="TextBox 329"/>
          <p:cNvSpPr txBox="1"/>
          <p:nvPr/>
        </p:nvSpPr>
        <p:spPr>
          <a:xfrm>
            <a:off x="2764743" y="3944996"/>
            <a:ext cx="848052" cy="298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en-GB" sz="1800" kern="0" dirty="0">
                <a:solidFill>
                  <a:srgbClr val="1D317D"/>
                </a:solidFill>
                <a:latin typeface="Calibri Light"/>
                <a:cs typeface="Calibri Light"/>
              </a:rPr>
              <a:t>17,600</a:t>
            </a:r>
          </a:p>
        </p:txBody>
      </p:sp>
      <p:sp>
        <p:nvSpPr>
          <p:cNvPr id="331" name="Content Placeholder 2"/>
          <p:cNvSpPr txBox="1">
            <a:spLocks/>
          </p:cNvSpPr>
          <p:nvPr/>
        </p:nvSpPr>
        <p:spPr>
          <a:xfrm>
            <a:off x="2767079" y="4170315"/>
            <a:ext cx="861003" cy="189913"/>
          </a:xfrm>
          <a:prstGeom prst="rect">
            <a:avLst/>
          </a:prstGeom>
        </p:spPr>
        <p:txBody>
          <a:bodyPr vert="horz" lIns="51435" tIns="25718" rIns="51435" bIns="25718" rtlCol="0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52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675"/>
              </a:spcBef>
              <a:buSzPct val="80000"/>
              <a:buNone/>
            </a:pPr>
            <a:r>
              <a:rPr lang="en-GB" sz="1000" dirty="0">
                <a:solidFill>
                  <a:srgbClr val="1D317D"/>
                </a:solidFill>
                <a:latin typeface="Calibri Light"/>
                <a:cs typeface="Calibri Light"/>
              </a:rPr>
              <a:t>employees</a:t>
            </a:r>
          </a:p>
        </p:txBody>
      </p:sp>
      <p:sp>
        <p:nvSpPr>
          <p:cNvPr id="41" name="Oval 18"/>
          <p:cNvSpPr/>
          <p:nvPr/>
        </p:nvSpPr>
        <p:spPr>
          <a:xfrm>
            <a:off x="5575735" y="3697814"/>
            <a:ext cx="953644" cy="945000"/>
          </a:xfrm>
          <a:prstGeom prst="ellipse">
            <a:avLst/>
          </a:prstGeom>
          <a:solidFill>
            <a:schemeClr val="bg1"/>
          </a:solidFill>
          <a:ln w="38100" cmpd="sng">
            <a:gradFill>
              <a:gsLst>
                <a:gs pos="0">
                  <a:schemeClr val="accent3"/>
                </a:gs>
                <a:gs pos="45000">
                  <a:schemeClr val="accent2"/>
                </a:gs>
                <a:gs pos="100000">
                  <a:schemeClr val="accent1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55" name="TextBox 354"/>
          <p:cNvSpPr txBox="1"/>
          <p:nvPr/>
        </p:nvSpPr>
        <p:spPr>
          <a:xfrm>
            <a:off x="5605294" y="3944996"/>
            <a:ext cx="830585" cy="298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en-GB" sz="1800" kern="0" dirty="0">
                <a:solidFill>
                  <a:srgbClr val="1D317D"/>
                </a:solidFill>
                <a:latin typeface="Calibri Light"/>
                <a:cs typeface="Calibri Light"/>
              </a:rPr>
              <a:t>78</a:t>
            </a:r>
          </a:p>
        </p:txBody>
      </p:sp>
      <p:sp>
        <p:nvSpPr>
          <p:cNvPr id="356" name="Content Placeholder 2"/>
          <p:cNvSpPr txBox="1">
            <a:spLocks/>
          </p:cNvSpPr>
          <p:nvPr/>
        </p:nvSpPr>
        <p:spPr>
          <a:xfrm>
            <a:off x="5514128" y="4170315"/>
            <a:ext cx="1053000" cy="314410"/>
          </a:xfrm>
          <a:prstGeom prst="rect">
            <a:avLst/>
          </a:prstGeom>
        </p:spPr>
        <p:txBody>
          <a:bodyPr vert="horz" lIns="51435" tIns="25718" rIns="51435" bIns="25718" rtlCol="0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52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675"/>
              </a:spcBef>
              <a:buSzPct val="80000"/>
              <a:buNone/>
            </a:pPr>
            <a:r>
              <a:rPr lang="en-GB" sz="1000" dirty="0">
                <a:solidFill>
                  <a:srgbClr val="1D317D"/>
                </a:solidFill>
                <a:latin typeface="Calibri Light"/>
                <a:cs typeface="Calibri Light"/>
              </a:rPr>
              <a:t>manufacturing</a:t>
            </a:r>
            <a:br>
              <a:rPr lang="en-GB" sz="1000" dirty="0">
                <a:solidFill>
                  <a:srgbClr val="1D317D"/>
                </a:solidFill>
                <a:latin typeface="Calibri Light"/>
                <a:cs typeface="Calibri Light"/>
              </a:rPr>
            </a:br>
            <a:r>
              <a:rPr lang="en-GB" sz="1000" dirty="0">
                <a:solidFill>
                  <a:srgbClr val="1D317D"/>
                </a:solidFill>
                <a:latin typeface="Calibri Light"/>
                <a:cs typeface="Calibri Light"/>
              </a:rPr>
              <a:t>units</a:t>
            </a:r>
          </a:p>
        </p:txBody>
      </p:sp>
      <p:sp>
        <p:nvSpPr>
          <p:cNvPr id="31" name="Oval 18"/>
          <p:cNvSpPr/>
          <p:nvPr/>
        </p:nvSpPr>
        <p:spPr>
          <a:xfrm>
            <a:off x="1312940" y="3687075"/>
            <a:ext cx="945000" cy="945000"/>
          </a:xfrm>
          <a:prstGeom prst="ellipse">
            <a:avLst/>
          </a:prstGeom>
          <a:solidFill>
            <a:schemeClr val="bg1"/>
          </a:solidFill>
          <a:ln w="38100" cmpd="sng">
            <a:gradFill>
              <a:gsLst>
                <a:gs pos="0">
                  <a:schemeClr val="accent3"/>
                </a:gs>
                <a:gs pos="45000">
                  <a:schemeClr val="accent2"/>
                </a:gs>
                <a:gs pos="100000">
                  <a:schemeClr val="accent1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9" name="TextBox 335"/>
          <p:cNvSpPr txBox="1"/>
          <p:nvPr/>
        </p:nvSpPr>
        <p:spPr>
          <a:xfrm>
            <a:off x="1408487" y="3934258"/>
            <a:ext cx="733104" cy="298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en-GB" sz="1800" kern="0" dirty="0">
                <a:solidFill>
                  <a:srgbClr val="1D317D"/>
                </a:solidFill>
                <a:latin typeface="Calibri Light"/>
                <a:cs typeface="Calibri Light"/>
              </a:rPr>
              <a:t>34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1319954" y="4159576"/>
            <a:ext cx="912599" cy="403003"/>
          </a:xfrm>
          <a:prstGeom prst="rect">
            <a:avLst/>
          </a:prstGeom>
        </p:spPr>
        <p:txBody>
          <a:bodyPr vert="horz" lIns="51435" tIns="25718" rIns="51435" bIns="25718" rtlCol="0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52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675"/>
              </a:spcBef>
              <a:buSzPct val="80000"/>
              <a:buNone/>
            </a:pPr>
            <a:r>
              <a:rPr lang="en-GB" sz="1000" dirty="0">
                <a:solidFill>
                  <a:srgbClr val="1D317D"/>
                </a:solidFill>
                <a:latin typeface="Calibri Light"/>
                <a:cs typeface="Calibri Light"/>
              </a:rPr>
              <a:t>operating</a:t>
            </a:r>
            <a:br>
              <a:rPr lang="en-GB" sz="1000" dirty="0">
                <a:solidFill>
                  <a:srgbClr val="1D317D"/>
                </a:solidFill>
                <a:latin typeface="Calibri Light"/>
                <a:cs typeface="Calibri Light"/>
              </a:rPr>
            </a:br>
            <a:r>
              <a:rPr lang="en-GB" sz="1000" dirty="0">
                <a:solidFill>
                  <a:srgbClr val="1D317D"/>
                </a:solidFill>
                <a:latin typeface="Calibri Light"/>
                <a:cs typeface="Calibri Light"/>
              </a:rPr>
              <a:t>countries</a:t>
            </a:r>
          </a:p>
        </p:txBody>
      </p:sp>
    </p:spTree>
    <p:extLst>
      <p:ext uri="{BB962C8B-B14F-4D97-AF65-F5344CB8AC3E}">
        <p14:creationId xmlns:p14="http://schemas.microsoft.com/office/powerpoint/2010/main" val="198421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>
          <a:xfrm rot="5400000">
            <a:off x="1719173" y="451915"/>
            <a:ext cx="1457242" cy="3586082"/>
          </a:xfrm>
          <a:prstGeom prst="roundRect">
            <a:avLst/>
          </a:prstGeom>
          <a:solidFill>
            <a:schemeClr val="bg1"/>
          </a:solidFill>
          <a:ln w="76200" cmpd="sng">
            <a:gradFill>
              <a:gsLst>
                <a:gs pos="0">
                  <a:schemeClr val="accent3"/>
                </a:gs>
                <a:gs pos="45000">
                  <a:schemeClr val="accent2"/>
                </a:gs>
                <a:gs pos="100000">
                  <a:schemeClr val="accent1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100" dirty="0">
              <a:solidFill>
                <a:schemeClr val="bg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 rot="5400000">
            <a:off x="5575004" y="397657"/>
            <a:ext cx="1457243" cy="3667105"/>
          </a:xfrm>
          <a:prstGeom prst="roundRect">
            <a:avLst/>
          </a:prstGeom>
          <a:solidFill>
            <a:schemeClr val="bg1"/>
          </a:solidFill>
          <a:ln w="76200" cmpd="sng">
            <a:gradFill>
              <a:gsLst>
                <a:gs pos="0">
                  <a:schemeClr val="accent3"/>
                </a:gs>
                <a:gs pos="45000">
                  <a:schemeClr val="accent2"/>
                </a:gs>
                <a:gs pos="100000">
                  <a:schemeClr val="accent1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100" dirty="0">
              <a:solidFill>
                <a:schemeClr val="bg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 rot="5400000">
            <a:off x="1654316" y="2059868"/>
            <a:ext cx="1457243" cy="3586082"/>
          </a:xfrm>
          <a:prstGeom prst="roundRect">
            <a:avLst/>
          </a:prstGeom>
          <a:solidFill>
            <a:schemeClr val="bg1"/>
          </a:solidFill>
          <a:ln w="76200" cmpd="sng">
            <a:gradFill>
              <a:gsLst>
                <a:gs pos="0">
                  <a:schemeClr val="accent3"/>
                </a:gs>
                <a:gs pos="45000">
                  <a:schemeClr val="accent2"/>
                </a:gs>
                <a:gs pos="100000">
                  <a:schemeClr val="accent1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100" dirty="0">
              <a:solidFill>
                <a:schemeClr val="bg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 rot="5400000">
            <a:off x="5592226" y="1994202"/>
            <a:ext cx="1457243" cy="3667105"/>
          </a:xfrm>
          <a:prstGeom prst="roundRect">
            <a:avLst/>
          </a:prstGeom>
          <a:solidFill>
            <a:schemeClr val="bg1"/>
          </a:solidFill>
          <a:ln w="76200" cmpd="sng">
            <a:gradFill>
              <a:gsLst>
                <a:gs pos="0">
                  <a:schemeClr val="accent3"/>
                </a:gs>
                <a:gs pos="45000">
                  <a:schemeClr val="accent2"/>
                </a:gs>
                <a:gs pos="100000">
                  <a:schemeClr val="accent1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100" dirty="0">
              <a:solidFill>
                <a:schemeClr val="bg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7776" y="207045"/>
            <a:ext cx="6084914" cy="729000"/>
          </a:xfrm>
        </p:spPr>
        <p:txBody>
          <a:bodyPr/>
          <a:lstStyle/>
          <a:p>
            <a:r>
              <a:rPr lang="fi-FI" dirty="0"/>
              <a:t>We are building a sustainable future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DEAF2F-59CC-4C92-B24E-48969AC6E99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69310" y="716852"/>
            <a:ext cx="86198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500" dirty="0"/>
              <a:t>Our corporate responsibility agenda includes the most relevant topics from the business and the stakeholders’ point of view. </a:t>
            </a:r>
            <a:endParaRPr lang="en-GB" sz="1500" dirty="0"/>
          </a:p>
        </p:txBody>
      </p:sp>
      <p:sp>
        <p:nvSpPr>
          <p:cNvPr id="38" name="Rectangle 18"/>
          <p:cNvSpPr/>
          <p:nvPr/>
        </p:nvSpPr>
        <p:spPr>
          <a:xfrm>
            <a:off x="1936895" y="1794833"/>
            <a:ext cx="1985797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Aft>
                <a:spcPts val="300"/>
              </a:spcAft>
            </a:pPr>
            <a:r>
              <a:rPr lang="en-US" sz="1200" b="1" dirty="0">
                <a:solidFill>
                  <a:schemeClr val="tx2"/>
                </a:solidFill>
              </a:rPr>
              <a:t>Packaging we make</a:t>
            </a:r>
          </a:p>
          <a:p>
            <a:pPr>
              <a:lnSpc>
                <a:spcPts val="1200"/>
              </a:lnSpc>
            </a:pPr>
            <a:r>
              <a:rPr lang="en-US" sz="1050" dirty="0">
                <a:solidFill>
                  <a:schemeClr val="tx2"/>
                </a:solidFill>
              </a:rPr>
              <a:t>We provide our customers with safe, fit-for-purpose and environmentally optimal packaging.</a:t>
            </a:r>
          </a:p>
        </p:txBody>
      </p:sp>
      <p:sp>
        <p:nvSpPr>
          <p:cNvPr id="43" name="Rectangle 18"/>
          <p:cNvSpPr/>
          <p:nvPr/>
        </p:nvSpPr>
        <p:spPr>
          <a:xfrm>
            <a:off x="1936897" y="3431450"/>
            <a:ext cx="1985795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Aft>
                <a:spcPts val="300"/>
              </a:spcAft>
            </a:pPr>
            <a:r>
              <a:rPr lang="en-US" sz="1200" b="1" dirty="0">
                <a:solidFill>
                  <a:schemeClr val="tx2"/>
                </a:solidFill>
              </a:rPr>
              <a:t>Our manufacturing operations</a:t>
            </a:r>
          </a:p>
          <a:p>
            <a:pPr>
              <a:lnSpc>
                <a:spcPts val="1200"/>
              </a:lnSpc>
            </a:pPr>
            <a:r>
              <a:rPr lang="en-US" sz="1050" dirty="0">
                <a:solidFill>
                  <a:schemeClr val="tx2"/>
                </a:solidFill>
              </a:rPr>
              <a:t>We continuously work to reduce the negative environmental impacts of our operations.</a:t>
            </a:r>
          </a:p>
        </p:txBody>
      </p:sp>
      <p:sp>
        <p:nvSpPr>
          <p:cNvPr id="46" name="Rectangle 18"/>
          <p:cNvSpPr/>
          <p:nvPr/>
        </p:nvSpPr>
        <p:spPr>
          <a:xfrm>
            <a:off x="5785845" y="1736020"/>
            <a:ext cx="2058044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Aft>
                <a:spcPts val="300"/>
              </a:spcAft>
            </a:pPr>
            <a:r>
              <a:rPr lang="en-US" sz="1200" b="1" dirty="0">
                <a:solidFill>
                  <a:schemeClr val="tx2"/>
                </a:solidFill>
              </a:rPr>
              <a:t>Our supply chain</a:t>
            </a:r>
          </a:p>
          <a:p>
            <a:pPr>
              <a:lnSpc>
                <a:spcPts val="1200"/>
              </a:lnSpc>
            </a:pPr>
            <a:r>
              <a:rPr lang="en-US" sz="1050" dirty="0">
                <a:solidFill>
                  <a:schemeClr val="tx2"/>
                </a:solidFill>
              </a:rPr>
              <a:t>We work to enhance environmental sustainability, social responsibility and ethical business practices in our supply chain.</a:t>
            </a:r>
          </a:p>
        </p:txBody>
      </p:sp>
      <p:sp>
        <p:nvSpPr>
          <p:cNvPr id="49" name="Rectangle 18"/>
          <p:cNvSpPr/>
          <p:nvPr/>
        </p:nvSpPr>
        <p:spPr>
          <a:xfrm>
            <a:off x="5684275" y="3386715"/>
            <a:ext cx="2126864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Aft>
                <a:spcPts val="300"/>
              </a:spcAft>
            </a:pPr>
            <a:r>
              <a:rPr lang="en-US" sz="1200" b="1" dirty="0">
                <a:solidFill>
                  <a:schemeClr val="tx2"/>
                </a:solidFill>
              </a:rPr>
              <a:t>People</a:t>
            </a:r>
          </a:p>
          <a:p>
            <a:pPr>
              <a:lnSpc>
                <a:spcPts val="1200"/>
              </a:lnSpc>
            </a:pPr>
            <a:r>
              <a:rPr lang="en-US" sz="1050" dirty="0">
                <a:solidFill>
                  <a:schemeClr val="tx2"/>
                </a:solidFill>
              </a:rPr>
              <a:t>We value our people and want to offer them equal opportunities for professional growth.</a:t>
            </a:r>
          </a:p>
        </p:txBody>
      </p:sp>
      <p:grpSp>
        <p:nvGrpSpPr>
          <p:cNvPr id="25" name="Products/Cups"/>
          <p:cNvGrpSpPr>
            <a:grpSpLocks noChangeAspect="1"/>
          </p:cNvGrpSpPr>
          <p:nvPr/>
        </p:nvGrpSpPr>
        <p:grpSpPr bwMode="auto">
          <a:xfrm>
            <a:off x="805815" y="1688993"/>
            <a:ext cx="948320" cy="949365"/>
            <a:chOff x="3747" y="1021"/>
            <a:chExt cx="907" cy="908"/>
          </a:xfrm>
          <a:solidFill>
            <a:schemeClr val="tx2"/>
          </a:solidFill>
        </p:grpSpPr>
        <p:sp>
          <p:nvSpPr>
            <p:cNvPr id="26" name="Freeform 18"/>
            <p:cNvSpPr>
              <a:spLocks noEditPoints="1"/>
            </p:cNvSpPr>
            <p:nvPr/>
          </p:nvSpPr>
          <p:spPr bwMode="auto">
            <a:xfrm>
              <a:off x="4025" y="1362"/>
              <a:ext cx="347" cy="394"/>
            </a:xfrm>
            <a:custGeom>
              <a:avLst/>
              <a:gdLst>
                <a:gd name="T0" fmla="*/ 176 w 217"/>
                <a:gd name="T1" fmla="*/ 246 h 246"/>
                <a:gd name="T2" fmla="*/ 41 w 217"/>
                <a:gd name="T3" fmla="*/ 246 h 246"/>
                <a:gd name="T4" fmla="*/ 26 w 217"/>
                <a:gd name="T5" fmla="*/ 233 h 246"/>
                <a:gd name="T6" fmla="*/ 0 w 217"/>
                <a:gd name="T7" fmla="*/ 16 h 246"/>
                <a:gd name="T8" fmla="*/ 4 w 217"/>
                <a:gd name="T9" fmla="*/ 5 h 246"/>
                <a:gd name="T10" fmla="*/ 14 w 217"/>
                <a:gd name="T11" fmla="*/ 0 h 246"/>
                <a:gd name="T12" fmla="*/ 202 w 217"/>
                <a:gd name="T13" fmla="*/ 0 h 246"/>
                <a:gd name="T14" fmla="*/ 213 w 217"/>
                <a:gd name="T15" fmla="*/ 5 h 246"/>
                <a:gd name="T16" fmla="*/ 217 w 217"/>
                <a:gd name="T17" fmla="*/ 16 h 246"/>
                <a:gd name="T18" fmla="*/ 191 w 217"/>
                <a:gd name="T19" fmla="*/ 233 h 246"/>
                <a:gd name="T20" fmla="*/ 176 w 217"/>
                <a:gd name="T21" fmla="*/ 246 h 246"/>
                <a:gd name="T22" fmla="*/ 54 w 217"/>
                <a:gd name="T23" fmla="*/ 217 h 246"/>
                <a:gd name="T24" fmla="*/ 163 w 217"/>
                <a:gd name="T25" fmla="*/ 217 h 246"/>
                <a:gd name="T26" fmla="*/ 186 w 217"/>
                <a:gd name="T27" fmla="*/ 29 h 246"/>
                <a:gd name="T28" fmla="*/ 31 w 217"/>
                <a:gd name="T29" fmla="*/ 29 h 246"/>
                <a:gd name="T30" fmla="*/ 54 w 217"/>
                <a:gd name="T31" fmla="*/ 217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7" h="246">
                  <a:moveTo>
                    <a:pt x="176" y="246"/>
                  </a:moveTo>
                  <a:cubicBezTo>
                    <a:pt x="41" y="246"/>
                    <a:pt x="41" y="246"/>
                    <a:pt x="41" y="246"/>
                  </a:cubicBezTo>
                  <a:cubicBezTo>
                    <a:pt x="34" y="246"/>
                    <a:pt x="27" y="240"/>
                    <a:pt x="26" y="23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2"/>
                    <a:pt x="1" y="8"/>
                    <a:pt x="4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7" y="0"/>
                    <a:pt x="211" y="2"/>
                    <a:pt x="213" y="5"/>
                  </a:cubicBezTo>
                  <a:cubicBezTo>
                    <a:pt x="216" y="8"/>
                    <a:pt x="217" y="12"/>
                    <a:pt x="217" y="16"/>
                  </a:cubicBezTo>
                  <a:cubicBezTo>
                    <a:pt x="191" y="233"/>
                    <a:pt x="191" y="233"/>
                    <a:pt x="191" y="233"/>
                  </a:cubicBezTo>
                  <a:cubicBezTo>
                    <a:pt x="190" y="240"/>
                    <a:pt x="183" y="246"/>
                    <a:pt x="176" y="246"/>
                  </a:cubicBezTo>
                  <a:close/>
                  <a:moveTo>
                    <a:pt x="54" y="217"/>
                  </a:moveTo>
                  <a:cubicBezTo>
                    <a:pt x="163" y="217"/>
                    <a:pt x="163" y="217"/>
                    <a:pt x="163" y="217"/>
                  </a:cubicBezTo>
                  <a:cubicBezTo>
                    <a:pt x="186" y="29"/>
                    <a:pt x="186" y="29"/>
                    <a:pt x="186" y="29"/>
                  </a:cubicBezTo>
                  <a:cubicBezTo>
                    <a:pt x="31" y="29"/>
                    <a:pt x="31" y="29"/>
                    <a:pt x="31" y="29"/>
                  </a:cubicBezTo>
                  <a:lnTo>
                    <a:pt x="54" y="2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/>
            </a:p>
          </p:txBody>
        </p:sp>
        <p:sp>
          <p:nvSpPr>
            <p:cNvPr id="27" name="Freeform 19"/>
            <p:cNvSpPr>
              <a:spLocks noEditPoints="1"/>
            </p:cNvSpPr>
            <p:nvPr/>
          </p:nvSpPr>
          <p:spPr bwMode="auto">
            <a:xfrm>
              <a:off x="4019" y="1204"/>
              <a:ext cx="365" cy="131"/>
            </a:xfrm>
            <a:custGeom>
              <a:avLst/>
              <a:gdLst>
                <a:gd name="T0" fmla="*/ 214 w 228"/>
                <a:gd name="T1" fmla="*/ 82 h 82"/>
                <a:gd name="T2" fmla="*/ 14 w 228"/>
                <a:gd name="T3" fmla="*/ 82 h 82"/>
                <a:gd name="T4" fmla="*/ 0 w 228"/>
                <a:gd name="T5" fmla="*/ 68 h 82"/>
                <a:gd name="T6" fmla="*/ 0 w 228"/>
                <a:gd name="T7" fmla="*/ 48 h 82"/>
                <a:gd name="T8" fmla="*/ 14 w 228"/>
                <a:gd name="T9" fmla="*/ 33 h 82"/>
                <a:gd name="T10" fmla="*/ 14 w 228"/>
                <a:gd name="T11" fmla="*/ 31 h 82"/>
                <a:gd name="T12" fmla="*/ 27 w 228"/>
                <a:gd name="T13" fmla="*/ 17 h 82"/>
                <a:gd name="T14" fmla="*/ 198 w 228"/>
                <a:gd name="T15" fmla="*/ 1 h 82"/>
                <a:gd name="T16" fmla="*/ 209 w 228"/>
                <a:gd name="T17" fmla="*/ 5 h 82"/>
                <a:gd name="T18" fmla="*/ 214 w 228"/>
                <a:gd name="T19" fmla="*/ 15 h 82"/>
                <a:gd name="T20" fmla="*/ 214 w 228"/>
                <a:gd name="T21" fmla="*/ 33 h 82"/>
                <a:gd name="T22" fmla="*/ 228 w 228"/>
                <a:gd name="T23" fmla="*/ 48 h 82"/>
                <a:gd name="T24" fmla="*/ 228 w 228"/>
                <a:gd name="T25" fmla="*/ 68 h 82"/>
                <a:gd name="T26" fmla="*/ 214 w 228"/>
                <a:gd name="T27" fmla="*/ 82 h 82"/>
                <a:gd name="T28" fmla="*/ 185 w 228"/>
                <a:gd name="T29" fmla="*/ 53 h 82"/>
                <a:gd name="T30" fmla="*/ 185 w 228"/>
                <a:gd name="T31" fmla="*/ 31 h 82"/>
                <a:gd name="T32" fmla="*/ 43 w 228"/>
                <a:gd name="T33" fmla="*/ 45 h 82"/>
                <a:gd name="T34" fmla="*/ 43 w 228"/>
                <a:gd name="T35" fmla="*/ 53 h 82"/>
                <a:gd name="T36" fmla="*/ 185 w 228"/>
                <a:gd name="T37" fmla="*/ 5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8" h="82">
                  <a:moveTo>
                    <a:pt x="214" y="82"/>
                  </a:moveTo>
                  <a:cubicBezTo>
                    <a:pt x="14" y="82"/>
                    <a:pt x="14" y="82"/>
                    <a:pt x="14" y="82"/>
                  </a:cubicBezTo>
                  <a:cubicBezTo>
                    <a:pt x="6" y="82"/>
                    <a:pt x="0" y="76"/>
                    <a:pt x="0" y="6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0"/>
                    <a:pt x="6" y="33"/>
                    <a:pt x="14" y="33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24"/>
                    <a:pt x="20" y="17"/>
                    <a:pt x="27" y="17"/>
                  </a:cubicBezTo>
                  <a:cubicBezTo>
                    <a:pt x="198" y="1"/>
                    <a:pt x="198" y="1"/>
                    <a:pt x="198" y="1"/>
                  </a:cubicBezTo>
                  <a:cubicBezTo>
                    <a:pt x="202" y="0"/>
                    <a:pt x="206" y="2"/>
                    <a:pt x="209" y="5"/>
                  </a:cubicBezTo>
                  <a:cubicBezTo>
                    <a:pt x="212" y="7"/>
                    <a:pt x="214" y="11"/>
                    <a:pt x="214" y="15"/>
                  </a:cubicBezTo>
                  <a:cubicBezTo>
                    <a:pt x="214" y="33"/>
                    <a:pt x="214" y="33"/>
                    <a:pt x="214" y="33"/>
                  </a:cubicBezTo>
                  <a:cubicBezTo>
                    <a:pt x="222" y="33"/>
                    <a:pt x="228" y="40"/>
                    <a:pt x="228" y="48"/>
                  </a:cubicBezTo>
                  <a:cubicBezTo>
                    <a:pt x="228" y="68"/>
                    <a:pt x="228" y="68"/>
                    <a:pt x="228" y="68"/>
                  </a:cubicBezTo>
                  <a:cubicBezTo>
                    <a:pt x="228" y="76"/>
                    <a:pt x="222" y="82"/>
                    <a:pt x="214" y="82"/>
                  </a:cubicBezTo>
                  <a:close/>
                  <a:moveTo>
                    <a:pt x="185" y="53"/>
                  </a:moveTo>
                  <a:cubicBezTo>
                    <a:pt x="185" y="31"/>
                    <a:pt x="185" y="31"/>
                    <a:pt x="185" y="31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43" y="53"/>
                    <a:pt x="43" y="53"/>
                    <a:pt x="43" y="53"/>
                  </a:cubicBezTo>
                  <a:lnTo>
                    <a:pt x="185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/>
            </a:p>
          </p:txBody>
        </p:sp>
        <p:sp>
          <p:nvSpPr>
            <p:cNvPr id="28" name="Freeform 20"/>
            <p:cNvSpPr>
              <a:spLocks noEditPoints="1"/>
            </p:cNvSpPr>
            <p:nvPr/>
          </p:nvSpPr>
          <p:spPr bwMode="auto">
            <a:xfrm>
              <a:off x="3747" y="1021"/>
              <a:ext cx="907" cy="908"/>
            </a:xfrm>
            <a:custGeom>
              <a:avLst/>
              <a:gdLst>
                <a:gd name="T0" fmla="*/ 284 w 567"/>
                <a:gd name="T1" fmla="*/ 0 h 567"/>
                <a:gd name="T2" fmla="*/ 0 w 567"/>
                <a:gd name="T3" fmla="*/ 283 h 567"/>
                <a:gd name="T4" fmla="*/ 284 w 567"/>
                <a:gd name="T5" fmla="*/ 567 h 567"/>
                <a:gd name="T6" fmla="*/ 567 w 567"/>
                <a:gd name="T7" fmla="*/ 283 h 567"/>
                <a:gd name="T8" fmla="*/ 284 w 567"/>
                <a:gd name="T9" fmla="*/ 0 h 567"/>
                <a:gd name="T10" fmla="*/ 284 w 567"/>
                <a:gd name="T11" fmla="*/ 535 h 567"/>
                <a:gd name="T12" fmla="*/ 32 w 567"/>
                <a:gd name="T13" fmla="*/ 283 h 567"/>
                <a:gd name="T14" fmla="*/ 284 w 567"/>
                <a:gd name="T15" fmla="*/ 31 h 567"/>
                <a:gd name="T16" fmla="*/ 536 w 567"/>
                <a:gd name="T17" fmla="*/ 283 h 567"/>
                <a:gd name="T18" fmla="*/ 284 w 567"/>
                <a:gd name="T19" fmla="*/ 535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7" h="567">
                  <a:moveTo>
                    <a:pt x="284" y="0"/>
                  </a:moveTo>
                  <a:cubicBezTo>
                    <a:pt x="128" y="0"/>
                    <a:pt x="0" y="127"/>
                    <a:pt x="0" y="283"/>
                  </a:cubicBezTo>
                  <a:cubicBezTo>
                    <a:pt x="0" y="439"/>
                    <a:pt x="128" y="567"/>
                    <a:pt x="284" y="567"/>
                  </a:cubicBezTo>
                  <a:cubicBezTo>
                    <a:pt x="440" y="567"/>
                    <a:pt x="567" y="439"/>
                    <a:pt x="567" y="283"/>
                  </a:cubicBezTo>
                  <a:cubicBezTo>
                    <a:pt x="567" y="127"/>
                    <a:pt x="440" y="0"/>
                    <a:pt x="284" y="0"/>
                  </a:cubicBezTo>
                  <a:close/>
                  <a:moveTo>
                    <a:pt x="284" y="535"/>
                  </a:moveTo>
                  <a:cubicBezTo>
                    <a:pt x="145" y="535"/>
                    <a:pt x="32" y="422"/>
                    <a:pt x="32" y="283"/>
                  </a:cubicBezTo>
                  <a:cubicBezTo>
                    <a:pt x="32" y="144"/>
                    <a:pt x="145" y="31"/>
                    <a:pt x="284" y="31"/>
                  </a:cubicBezTo>
                  <a:cubicBezTo>
                    <a:pt x="423" y="31"/>
                    <a:pt x="536" y="144"/>
                    <a:pt x="536" y="283"/>
                  </a:cubicBezTo>
                  <a:cubicBezTo>
                    <a:pt x="536" y="422"/>
                    <a:pt x="423" y="535"/>
                    <a:pt x="284" y="5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/>
            </a:p>
          </p:txBody>
        </p:sp>
      </p:grpSp>
      <p:grpSp>
        <p:nvGrpSpPr>
          <p:cNvPr id="29" name="Sites"/>
          <p:cNvGrpSpPr>
            <a:grpSpLocks noChangeAspect="1"/>
          </p:cNvGrpSpPr>
          <p:nvPr/>
        </p:nvGrpSpPr>
        <p:grpSpPr bwMode="auto">
          <a:xfrm>
            <a:off x="734245" y="3321194"/>
            <a:ext cx="949365" cy="949365"/>
            <a:chOff x="2205" y="1487"/>
            <a:chExt cx="1346" cy="1346"/>
          </a:xfrm>
          <a:solidFill>
            <a:schemeClr val="tx2"/>
          </a:solidFill>
        </p:grpSpPr>
        <p:sp>
          <p:nvSpPr>
            <p:cNvPr id="31" name="Freeform 30"/>
            <p:cNvSpPr>
              <a:spLocks noEditPoints="1"/>
            </p:cNvSpPr>
            <p:nvPr/>
          </p:nvSpPr>
          <p:spPr bwMode="auto">
            <a:xfrm>
              <a:off x="2532" y="1786"/>
              <a:ext cx="691" cy="708"/>
            </a:xfrm>
            <a:custGeom>
              <a:avLst/>
              <a:gdLst>
                <a:gd name="T0" fmla="*/ 276 w 291"/>
                <a:gd name="T1" fmla="*/ 298 h 298"/>
                <a:gd name="T2" fmla="*/ 15 w 291"/>
                <a:gd name="T3" fmla="*/ 298 h 298"/>
                <a:gd name="T4" fmla="*/ 0 w 291"/>
                <a:gd name="T5" fmla="*/ 283 h 298"/>
                <a:gd name="T6" fmla="*/ 0 w 291"/>
                <a:gd name="T7" fmla="*/ 103 h 298"/>
                <a:gd name="T8" fmla="*/ 8 w 291"/>
                <a:gd name="T9" fmla="*/ 90 h 298"/>
                <a:gd name="T10" fmla="*/ 23 w 291"/>
                <a:gd name="T11" fmla="*/ 91 h 298"/>
                <a:gd name="T12" fmla="*/ 53 w 291"/>
                <a:gd name="T13" fmla="*/ 113 h 298"/>
                <a:gd name="T14" fmla="*/ 53 w 291"/>
                <a:gd name="T15" fmla="*/ 103 h 298"/>
                <a:gd name="T16" fmla="*/ 61 w 291"/>
                <a:gd name="T17" fmla="*/ 90 h 298"/>
                <a:gd name="T18" fmla="*/ 76 w 291"/>
                <a:gd name="T19" fmla="*/ 91 h 298"/>
                <a:gd name="T20" fmla="*/ 106 w 291"/>
                <a:gd name="T21" fmla="*/ 113 h 298"/>
                <a:gd name="T22" fmla="*/ 106 w 291"/>
                <a:gd name="T23" fmla="*/ 103 h 298"/>
                <a:gd name="T24" fmla="*/ 114 w 291"/>
                <a:gd name="T25" fmla="*/ 90 h 298"/>
                <a:gd name="T26" fmla="*/ 130 w 291"/>
                <a:gd name="T27" fmla="*/ 91 h 298"/>
                <a:gd name="T28" fmla="*/ 159 w 291"/>
                <a:gd name="T29" fmla="*/ 113 h 298"/>
                <a:gd name="T30" fmla="*/ 159 w 291"/>
                <a:gd name="T31" fmla="*/ 103 h 298"/>
                <a:gd name="T32" fmla="*/ 167 w 291"/>
                <a:gd name="T33" fmla="*/ 90 h 298"/>
                <a:gd name="T34" fmla="*/ 183 w 291"/>
                <a:gd name="T35" fmla="*/ 91 h 298"/>
                <a:gd name="T36" fmla="*/ 212 w 291"/>
                <a:gd name="T37" fmla="*/ 113 h 298"/>
                <a:gd name="T38" fmla="*/ 212 w 291"/>
                <a:gd name="T39" fmla="*/ 15 h 298"/>
                <a:gd name="T40" fmla="*/ 227 w 291"/>
                <a:gd name="T41" fmla="*/ 0 h 298"/>
                <a:gd name="T42" fmla="*/ 276 w 291"/>
                <a:gd name="T43" fmla="*/ 0 h 298"/>
                <a:gd name="T44" fmla="*/ 291 w 291"/>
                <a:gd name="T45" fmla="*/ 15 h 298"/>
                <a:gd name="T46" fmla="*/ 291 w 291"/>
                <a:gd name="T47" fmla="*/ 283 h 298"/>
                <a:gd name="T48" fmla="*/ 276 w 291"/>
                <a:gd name="T49" fmla="*/ 298 h 298"/>
                <a:gd name="T50" fmla="*/ 29 w 291"/>
                <a:gd name="T51" fmla="*/ 268 h 298"/>
                <a:gd name="T52" fmla="*/ 262 w 291"/>
                <a:gd name="T53" fmla="*/ 268 h 298"/>
                <a:gd name="T54" fmla="*/ 262 w 291"/>
                <a:gd name="T55" fmla="*/ 29 h 298"/>
                <a:gd name="T56" fmla="*/ 242 w 291"/>
                <a:gd name="T57" fmla="*/ 29 h 298"/>
                <a:gd name="T58" fmla="*/ 242 w 291"/>
                <a:gd name="T59" fmla="*/ 142 h 298"/>
                <a:gd name="T60" fmla="*/ 234 w 291"/>
                <a:gd name="T61" fmla="*/ 155 h 298"/>
                <a:gd name="T62" fmla="*/ 218 w 291"/>
                <a:gd name="T63" fmla="*/ 154 h 298"/>
                <a:gd name="T64" fmla="*/ 189 w 291"/>
                <a:gd name="T65" fmla="*/ 132 h 298"/>
                <a:gd name="T66" fmla="*/ 189 w 291"/>
                <a:gd name="T67" fmla="*/ 142 h 298"/>
                <a:gd name="T68" fmla="*/ 180 w 291"/>
                <a:gd name="T69" fmla="*/ 155 h 298"/>
                <a:gd name="T70" fmla="*/ 165 w 291"/>
                <a:gd name="T71" fmla="*/ 154 h 298"/>
                <a:gd name="T72" fmla="*/ 135 w 291"/>
                <a:gd name="T73" fmla="*/ 132 h 298"/>
                <a:gd name="T74" fmla="*/ 135 w 291"/>
                <a:gd name="T75" fmla="*/ 142 h 298"/>
                <a:gd name="T76" fmla="*/ 127 w 291"/>
                <a:gd name="T77" fmla="*/ 155 h 298"/>
                <a:gd name="T78" fmla="*/ 112 w 291"/>
                <a:gd name="T79" fmla="*/ 154 h 298"/>
                <a:gd name="T80" fmla="*/ 82 w 291"/>
                <a:gd name="T81" fmla="*/ 132 h 298"/>
                <a:gd name="T82" fmla="*/ 82 w 291"/>
                <a:gd name="T83" fmla="*/ 142 h 298"/>
                <a:gd name="T84" fmla="*/ 74 w 291"/>
                <a:gd name="T85" fmla="*/ 155 h 298"/>
                <a:gd name="T86" fmla="*/ 59 w 291"/>
                <a:gd name="T87" fmla="*/ 154 h 298"/>
                <a:gd name="T88" fmla="*/ 29 w 291"/>
                <a:gd name="T89" fmla="*/ 132 h 298"/>
                <a:gd name="T90" fmla="*/ 29 w 291"/>
                <a:gd name="T91" fmla="*/ 26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1" h="298">
                  <a:moveTo>
                    <a:pt x="276" y="298"/>
                  </a:moveTo>
                  <a:cubicBezTo>
                    <a:pt x="15" y="298"/>
                    <a:pt x="15" y="298"/>
                    <a:pt x="15" y="298"/>
                  </a:cubicBezTo>
                  <a:cubicBezTo>
                    <a:pt x="7" y="298"/>
                    <a:pt x="0" y="291"/>
                    <a:pt x="0" y="28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97"/>
                    <a:pt x="3" y="92"/>
                    <a:pt x="8" y="90"/>
                  </a:cubicBezTo>
                  <a:cubicBezTo>
                    <a:pt x="13" y="87"/>
                    <a:pt x="19" y="88"/>
                    <a:pt x="23" y="91"/>
                  </a:cubicBezTo>
                  <a:cubicBezTo>
                    <a:pt x="53" y="113"/>
                    <a:pt x="53" y="113"/>
                    <a:pt x="53" y="113"/>
                  </a:cubicBezTo>
                  <a:cubicBezTo>
                    <a:pt x="53" y="103"/>
                    <a:pt x="53" y="103"/>
                    <a:pt x="53" y="103"/>
                  </a:cubicBezTo>
                  <a:cubicBezTo>
                    <a:pt x="53" y="97"/>
                    <a:pt x="56" y="92"/>
                    <a:pt x="61" y="90"/>
                  </a:cubicBezTo>
                  <a:cubicBezTo>
                    <a:pt x="66" y="87"/>
                    <a:pt x="72" y="88"/>
                    <a:pt x="76" y="91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06" y="103"/>
                    <a:pt x="106" y="103"/>
                    <a:pt x="106" y="103"/>
                  </a:cubicBezTo>
                  <a:cubicBezTo>
                    <a:pt x="106" y="97"/>
                    <a:pt x="109" y="92"/>
                    <a:pt x="114" y="90"/>
                  </a:cubicBezTo>
                  <a:cubicBezTo>
                    <a:pt x="119" y="87"/>
                    <a:pt x="125" y="88"/>
                    <a:pt x="130" y="91"/>
                  </a:cubicBezTo>
                  <a:cubicBezTo>
                    <a:pt x="159" y="113"/>
                    <a:pt x="159" y="113"/>
                    <a:pt x="159" y="113"/>
                  </a:cubicBezTo>
                  <a:cubicBezTo>
                    <a:pt x="159" y="103"/>
                    <a:pt x="159" y="103"/>
                    <a:pt x="159" y="103"/>
                  </a:cubicBezTo>
                  <a:cubicBezTo>
                    <a:pt x="159" y="97"/>
                    <a:pt x="162" y="92"/>
                    <a:pt x="167" y="90"/>
                  </a:cubicBezTo>
                  <a:cubicBezTo>
                    <a:pt x="172" y="87"/>
                    <a:pt x="178" y="88"/>
                    <a:pt x="183" y="91"/>
                  </a:cubicBezTo>
                  <a:cubicBezTo>
                    <a:pt x="212" y="113"/>
                    <a:pt x="212" y="113"/>
                    <a:pt x="212" y="113"/>
                  </a:cubicBezTo>
                  <a:cubicBezTo>
                    <a:pt x="212" y="15"/>
                    <a:pt x="212" y="15"/>
                    <a:pt x="212" y="15"/>
                  </a:cubicBezTo>
                  <a:cubicBezTo>
                    <a:pt x="212" y="7"/>
                    <a:pt x="219" y="0"/>
                    <a:pt x="227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284" y="0"/>
                    <a:pt x="291" y="7"/>
                    <a:pt x="291" y="15"/>
                  </a:cubicBezTo>
                  <a:cubicBezTo>
                    <a:pt x="291" y="283"/>
                    <a:pt x="291" y="283"/>
                    <a:pt x="291" y="283"/>
                  </a:cubicBezTo>
                  <a:cubicBezTo>
                    <a:pt x="291" y="291"/>
                    <a:pt x="284" y="298"/>
                    <a:pt x="276" y="298"/>
                  </a:cubicBezTo>
                  <a:close/>
                  <a:moveTo>
                    <a:pt x="29" y="268"/>
                  </a:moveTo>
                  <a:cubicBezTo>
                    <a:pt x="262" y="268"/>
                    <a:pt x="262" y="268"/>
                    <a:pt x="262" y="268"/>
                  </a:cubicBezTo>
                  <a:cubicBezTo>
                    <a:pt x="262" y="29"/>
                    <a:pt x="262" y="29"/>
                    <a:pt x="262" y="29"/>
                  </a:cubicBezTo>
                  <a:cubicBezTo>
                    <a:pt x="242" y="29"/>
                    <a:pt x="242" y="29"/>
                    <a:pt x="242" y="29"/>
                  </a:cubicBezTo>
                  <a:cubicBezTo>
                    <a:pt x="242" y="142"/>
                    <a:pt x="242" y="142"/>
                    <a:pt x="242" y="142"/>
                  </a:cubicBezTo>
                  <a:cubicBezTo>
                    <a:pt x="242" y="148"/>
                    <a:pt x="239" y="153"/>
                    <a:pt x="234" y="155"/>
                  </a:cubicBezTo>
                  <a:cubicBezTo>
                    <a:pt x="229" y="158"/>
                    <a:pt x="223" y="157"/>
                    <a:pt x="218" y="154"/>
                  </a:cubicBezTo>
                  <a:cubicBezTo>
                    <a:pt x="189" y="132"/>
                    <a:pt x="189" y="132"/>
                    <a:pt x="189" y="132"/>
                  </a:cubicBezTo>
                  <a:cubicBezTo>
                    <a:pt x="189" y="142"/>
                    <a:pt x="189" y="142"/>
                    <a:pt x="189" y="142"/>
                  </a:cubicBezTo>
                  <a:cubicBezTo>
                    <a:pt x="189" y="148"/>
                    <a:pt x="185" y="153"/>
                    <a:pt x="180" y="155"/>
                  </a:cubicBezTo>
                  <a:cubicBezTo>
                    <a:pt x="176" y="158"/>
                    <a:pt x="170" y="157"/>
                    <a:pt x="165" y="154"/>
                  </a:cubicBezTo>
                  <a:cubicBezTo>
                    <a:pt x="135" y="132"/>
                    <a:pt x="135" y="132"/>
                    <a:pt x="135" y="132"/>
                  </a:cubicBezTo>
                  <a:cubicBezTo>
                    <a:pt x="135" y="142"/>
                    <a:pt x="135" y="142"/>
                    <a:pt x="135" y="142"/>
                  </a:cubicBezTo>
                  <a:cubicBezTo>
                    <a:pt x="135" y="148"/>
                    <a:pt x="132" y="153"/>
                    <a:pt x="127" y="155"/>
                  </a:cubicBezTo>
                  <a:cubicBezTo>
                    <a:pt x="122" y="158"/>
                    <a:pt x="117" y="157"/>
                    <a:pt x="112" y="154"/>
                  </a:cubicBezTo>
                  <a:cubicBezTo>
                    <a:pt x="82" y="132"/>
                    <a:pt x="82" y="132"/>
                    <a:pt x="82" y="132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8"/>
                    <a:pt x="79" y="153"/>
                    <a:pt x="74" y="155"/>
                  </a:cubicBezTo>
                  <a:cubicBezTo>
                    <a:pt x="69" y="158"/>
                    <a:pt x="63" y="157"/>
                    <a:pt x="59" y="154"/>
                  </a:cubicBezTo>
                  <a:cubicBezTo>
                    <a:pt x="29" y="132"/>
                    <a:pt x="29" y="132"/>
                    <a:pt x="29" y="132"/>
                  </a:cubicBezTo>
                  <a:lnTo>
                    <a:pt x="29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855" y="2190"/>
              <a:ext cx="185" cy="183"/>
            </a:xfrm>
            <a:custGeom>
              <a:avLst/>
              <a:gdLst>
                <a:gd name="T0" fmla="*/ 63 w 78"/>
                <a:gd name="T1" fmla="*/ 77 h 77"/>
                <a:gd name="T2" fmla="*/ 49 w 78"/>
                <a:gd name="T3" fmla="*/ 63 h 77"/>
                <a:gd name="T4" fmla="*/ 49 w 78"/>
                <a:gd name="T5" fmla="*/ 29 h 77"/>
                <a:gd name="T6" fmla="*/ 29 w 78"/>
                <a:gd name="T7" fmla="*/ 29 h 77"/>
                <a:gd name="T8" fmla="*/ 29 w 78"/>
                <a:gd name="T9" fmla="*/ 63 h 77"/>
                <a:gd name="T10" fmla="*/ 14 w 78"/>
                <a:gd name="T11" fmla="*/ 77 h 77"/>
                <a:gd name="T12" fmla="*/ 0 w 78"/>
                <a:gd name="T13" fmla="*/ 63 h 77"/>
                <a:gd name="T14" fmla="*/ 0 w 78"/>
                <a:gd name="T15" fmla="*/ 14 h 77"/>
                <a:gd name="T16" fmla="*/ 14 w 78"/>
                <a:gd name="T17" fmla="*/ 0 h 77"/>
                <a:gd name="T18" fmla="*/ 63 w 78"/>
                <a:gd name="T19" fmla="*/ 0 h 77"/>
                <a:gd name="T20" fmla="*/ 78 w 78"/>
                <a:gd name="T21" fmla="*/ 14 h 77"/>
                <a:gd name="T22" fmla="*/ 78 w 78"/>
                <a:gd name="T23" fmla="*/ 63 h 77"/>
                <a:gd name="T24" fmla="*/ 63 w 78"/>
                <a:gd name="T2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77">
                  <a:moveTo>
                    <a:pt x="63" y="77"/>
                  </a:moveTo>
                  <a:cubicBezTo>
                    <a:pt x="55" y="77"/>
                    <a:pt x="49" y="71"/>
                    <a:pt x="49" y="63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29" y="71"/>
                    <a:pt x="22" y="77"/>
                    <a:pt x="14" y="77"/>
                  </a:cubicBezTo>
                  <a:cubicBezTo>
                    <a:pt x="6" y="77"/>
                    <a:pt x="0" y="71"/>
                    <a:pt x="0" y="6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71" y="0"/>
                    <a:pt x="78" y="6"/>
                    <a:pt x="78" y="14"/>
                  </a:cubicBezTo>
                  <a:cubicBezTo>
                    <a:pt x="78" y="63"/>
                    <a:pt x="78" y="63"/>
                    <a:pt x="78" y="63"/>
                  </a:cubicBezTo>
                  <a:cubicBezTo>
                    <a:pt x="78" y="71"/>
                    <a:pt x="71" y="77"/>
                    <a:pt x="63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2634" y="2190"/>
              <a:ext cx="188" cy="183"/>
            </a:xfrm>
            <a:custGeom>
              <a:avLst/>
              <a:gdLst>
                <a:gd name="T0" fmla="*/ 64 w 79"/>
                <a:gd name="T1" fmla="*/ 77 h 77"/>
                <a:gd name="T2" fmla="*/ 49 w 79"/>
                <a:gd name="T3" fmla="*/ 63 h 77"/>
                <a:gd name="T4" fmla="*/ 49 w 79"/>
                <a:gd name="T5" fmla="*/ 29 h 77"/>
                <a:gd name="T6" fmla="*/ 30 w 79"/>
                <a:gd name="T7" fmla="*/ 29 h 77"/>
                <a:gd name="T8" fmla="*/ 30 w 79"/>
                <a:gd name="T9" fmla="*/ 63 h 77"/>
                <a:gd name="T10" fmla="*/ 15 w 79"/>
                <a:gd name="T11" fmla="*/ 77 h 77"/>
                <a:gd name="T12" fmla="*/ 0 w 79"/>
                <a:gd name="T13" fmla="*/ 63 h 77"/>
                <a:gd name="T14" fmla="*/ 0 w 79"/>
                <a:gd name="T15" fmla="*/ 14 h 77"/>
                <a:gd name="T16" fmla="*/ 15 w 79"/>
                <a:gd name="T17" fmla="*/ 0 h 77"/>
                <a:gd name="T18" fmla="*/ 64 w 79"/>
                <a:gd name="T19" fmla="*/ 0 h 77"/>
                <a:gd name="T20" fmla="*/ 79 w 79"/>
                <a:gd name="T21" fmla="*/ 14 h 77"/>
                <a:gd name="T22" fmla="*/ 79 w 79"/>
                <a:gd name="T23" fmla="*/ 63 h 77"/>
                <a:gd name="T24" fmla="*/ 64 w 79"/>
                <a:gd name="T2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77">
                  <a:moveTo>
                    <a:pt x="64" y="77"/>
                  </a:moveTo>
                  <a:cubicBezTo>
                    <a:pt x="56" y="77"/>
                    <a:pt x="49" y="71"/>
                    <a:pt x="49" y="63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30" y="71"/>
                    <a:pt x="23" y="77"/>
                    <a:pt x="15" y="77"/>
                  </a:cubicBezTo>
                  <a:cubicBezTo>
                    <a:pt x="7" y="77"/>
                    <a:pt x="0" y="71"/>
                    <a:pt x="0" y="6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72" y="0"/>
                    <a:pt x="79" y="6"/>
                    <a:pt x="79" y="14"/>
                  </a:cubicBezTo>
                  <a:cubicBezTo>
                    <a:pt x="79" y="63"/>
                    <a:pt x="79" y="63"/>
                    <a:pt x="79" y="63"/>
                  </a:cubicBezTo>
                  <a:cubicBezTo>
                    <a:pt x="79" y="71"/>
                    <a:pt x="72" y="77"/>
                    <a:pt x="64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/>
            </a:p>
          </p:txBody>
        </p:sp>
        <p:sp>
          <p:nvSpPr>
            <p:cNvPr id="34" name="Freeform 33"/>
            <p:cNvSpPr>
              <a:spLocks noEditPoints="1"/>
            </p:cNvSpPr>
            <p:nvPr/>
          </p:nvSpPr>
          <p:spPr bwMode="auto">
            <a:xfrm>
              <a:off x="2205" y="1487"/>
              <a:ext cx="1346" cy="1346"/>
            </a:xfrm>
            <a:custGeom>
              <a:avLst/>
              <a:gdLst>
                <a:gd name="T0" fmla="*/ 283 w 567"/>
                <a:gd name="T1" fmla="*/ 0 h 567"/>
                <a:gd name="T2" fmla="*/ 0 w 567"/>
                <a:gd name="T3" fmla="*/ 284 h 567"/>
                <a:gd name="T4" fmla="*/ 283 w 567"/>
                <a:gd name="T5" fmla="*/ 567 h 567"/>
                <a:gd name="T6" fmla="*/ 567 w 567"/>
                <a:gd name="T7" fmla="*/ 284 h 567"/>
                <a:gd name="T8" fmla="*/ 283 w 567"/>
                <a:gd name="T9" fmla="*/ 0 h 567"/>
                <a:gd name="T10" fmla="*/ 283 w 567"/>
                <a:gd name="T11" fmla="*/ 535 h 567"/>
                <a:gd name="T12" fmla="*/ 32 w 567"/>
                <a:gd name="T13" fmla="*/ 284 h 567"/>
                <a:gd name="T14" fmla="*/ 283 w 567"/>
                <a:gd name="T15" fmla="*/ 32 h 567"/>
                <a:gd name="T16" fmla="*/ 535 w 567"/>
                <a:gd name="T17" fmla="*/ 284 h 567"/>
                <a:gd name="T18" fmla="*/ 283 w 567"/>
                <a:gd name="T19" fmla="*/ 535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7" h="567">
                  <a:moveTo>
                    <a:pt x="283" y="0"/>
                  </a:moveTo>
                  <a:cubicBezTo>
                    <a:pt x="127" y="0"/>
                    <a:pt x="0" y="127"/>
                    <a:pt x="0" y="284"/>
                  </a:cubicBezTo>
                  <a:cubicBezTo>
                    <a:pt x="0" y="440"/>
                    <a:pt x="127" y="567"/>
                    <a:pt x="283" y="567"/>
                  </a:cubicBezTo>
                  <a:cubicBezTo>
                    <a:pt x="440" y="567"/>
                    <a:pt x="567" y="440"/>
                    <a:pt x="567" y="284"/>
                  </a:cubicBezTo>
                  <a:cubicBezTo>
                    <a:pt x="567" y="127"/>
                    <a:pt x="440" y="0"/>
                    <a:pt x="283" y="0"/>
                  </a:cubicBezTo>
                  <a:close/>
                  <a:moveTo>
                    <a:pt x="283" y="535"/>
                  </a:moveTo>
                  <a:cubicBezTo>
                    <a:pt x="145" y="535"/>
                    <a:pt x="32" y="422"/>
                    <a:pt x="32" y="284"/>
                  </a:cubicBezTo>
                  <a:cubicBezTo>
                    <a:pt x="32" y="145"/>
                    <a:pt x="145" y="32"/>
                    <a:pt x="283" y="32"/>
                  </a:cubicBezTo>
                  <a:cubicBezTo>
                    <a:pt x="422" y="32"/>
                    <a:pt x="535" y="145"/>
                    <a:pt x="535" y="284"/>
                  </a:cubicBezTo>
                  <a:cubicBezTo>
                    <a:pt x="535" y="422"/>
                    <a:pt x="422" y="535"/>
                    <a:pt x="283" y="5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/>
            </a:p>
          </p:txBody>
        </p:sp>
      </p:grpSp>
      <p:grpSp>
        <p:nvGrpSpPr>
          <p:cNvPr id="41" name="Transport"/>
          <p:cNvGrpSpPr>
            <a:grpSpLocks noChangeAspect="1"/>
          </p:cNvGrpSpPr>
          <p:nvPr/>
        </p:nvGrpSpPr>
        <p:grpSpPr bwMode="auto">
          <a:xfrm>
            <a:off x="4653276" y="1754893"/>
            <a:ext cx="949366" cy="949365"/>
            <a:chOff x="2240" y="2387"/>
            <a:chExt cx="907" cy="907"/>
          </a:xfrm>
          <a:solidFill>
            <a:schemeClr val="tx2"/>
          </a:solidFill>
        </p:grpSpPr>
        <p:sp>
          <p:nvSpPr>
            <p:cNvPr id="42" name="Freeform 29"/>
            <p:cNvSpPr>
              <a:spLocks noEditPoints="1"/>
            </p:cNvSpPr>
            <p:nvPr/>
          </p:nvSpPr>
          <p:spPr bwMode="auto">
            <a:xfrm>
              <a:off x="2431" y="2576"/>
              <a:ext cx="542" cy="516"/>
            </a:xfrm>
            <a:custGeom>
              <a:avLst/>
              <a:gdLst>
                <a:gd name="T0" fmla="*/ 239 w 339"/>
                <a:gd name="T1" fmla="*/ 55 h 323"/>
                <a:gd name="T2" fmla="*/ 228 w 339"/>
                <a:gd name="T3" fmla="*/ 51 h 323"/>
                <a:gd name="T4" fmla="*/ 175 w 339"/>
                <a:gd name="T5" fmla="*/ 51 h 323"/>
                <a:gd name="T6" fmla="*/ 175 w 339"/>
                <a:gd name="T7" fmla="*/ 37 h 323"/>
                <a:gd name="T8" fmla="*/ 138 w 339"/>
                <a:gd name="T9" fmla="*/ 0 h 323"/>
                <a:gd name="T10" fmla="*/ 54 w 339"/>
                <a:gd name="T11" fmla="*/ 0 h 323"/>
                <a:gd name="T12" fmla="*/ 39 w 339"/>
                <a:gd name="T13" fmla="*/ 15 h 323"/>
                <a:gd name="T14" fmla="*/ 54 w 339"/>
                <a:gd name="T15" fmla="*/ 29 h 323"/>
                <a:gd name="T16" fmla="*/ 138 w 339"/>
                <a:gd name="T17" fmla="*/ 29 h 323"/>
                <a:gd name="T18" fmla="*/ 146 w 339"/>
                <a:gd name="T19" fmla="*/ 37 h 323"/>
                <a:gd name="T20" fmla="*/ 146 w 339"/>
                <a:gd name="T21" fmla="*/ 255 h 323"/>
                <a:gd name="T22" fmla="*/ 138 w 339"/>
                <a:gd name="T23" fmla="*/ 263 h 323"/>
                <a:gd name="T24" fmla="*/ 15 w 339"/>
                <a:gd name="T25" fmla="*/ 263 h 323"/>
                <a:gd name="T26" fmla="*/ 0 w 339"/>
                <a:gd name="T27" fmla="*/ 278 h 323"/>
                <a:gd name="T28" fmla="*/ 15 w 339"/>
                <a:gd name="T29" fmla="*/ 293 h 323"/>
                <a:gd name="T30" fmla="*/ 138 w 339"/>
                <a:gd name="T31" fmla="*/ 293 h 323"/>
                <a:gd name="T32" fmla="*/ 175 w 339"/>
                <a:gd name="T33" fmla="*/ 255 h 323"/>
                <a:gd name="T34" fmla="*/ 175 w 339"/>
                <a:gd name="T35" fmla="*/ 80 h 323"/>
                <a:gd name="T36" fmla="*/ 222 w 339"/>
                <a:gd name="T37" fmla="*/ 80 h 323"/>
                <a:gd name="T38" fmla="*/ 290 w 339"/>
                <a:gd name="T39" fmla="*/ 147 h 323"/>
                <a:gd name="T40" fmla="*/ 242 w 339"/>
                <a:gd name="T41" fmla="*/ 147 h 323"/>
                <a:gd name="T42" fmla="*/ 234 w 339"/>
                <a:gd name="T43" fmla="*/ 140 h 323"/>
                <a:gd name="T44" fmla="*/ 234 w 339"/>
                <a:gd name="T45" fmla="*/ 118 h 323"/>
                <a:gd name="T46" fmla="*/ 220 w 339"/>
                <a:gd name="T47" fmla="*/ 103 h 323"/>
                <a:gd name="T48" fmla="*/ 205 w 339"/>
                <a:gd name="T49" fmla="*/ 118 h 323"/>
                <a:gd name="T50" fmla="*/ 205 w 339"/>
                <a:gd name="T51" fmla="*/ 140 h 323"/>
                <a:gd name="T52" fmla="*/ 242 w 339"/>
                <a:gd name="T53" fmla="*/ 176 h 323"/>
                <a:gd name="T54" fmla="*/ 310 w 339"/>
                <a:gd name="T55" fmla="*/ 176 h 323"/>
                <a:gd name="T56" fmla="*/ 310 w 339"/>
                <a:gd name="T57" fmla="*/ 255 h 323"/>
                <a:gd name="T58" fmla="*/ 303 w 339"/>
                <a:gd name="T59" fmla="*/ 263 h 323"/>
                <a:gd name="T60" fmla="*/ 297 w 339"/>
                <a:gd name="T61" fmla="*/ 263 h 323"/>
                <a:gd name="T62" fmla="*/ 282 w 339"/>
                <a:gd name="T63" fmla="*/ 232 h 323"/>
                <a:gd name="T64" fmla="*/ 245 w 339"/>
                <a:gd name="T65" fmla="*/ 215 h 323"/>
                <a:gd name="T66" fmla="*/ 190 w 339"/>
                <a:gd name="T67" fmla="*/ 268 h 323"/>
                <a:gd name="T68" fmla="*/ 205 w 339"/>
                <a:gd name="T69" fmla="*/ 306 h 323"/>
                <a:gd name="T70" fmla="*/ 242 w 339"/>
                <a:gd name="T71" fmla="*/ 323 h 323"/>
                <a:gd name="T72" fmla="*/ 243 w 339"/>
                <a:gd name="T73" fmla="*/ 323 h 323"/>
                <a:gd name="T74" fmla="*/ 291 w 339"/>
                <a:gd name="T75" fmla="*/ 293 h 323"/>
                <a:gd name="T76" fmla="*/ 303 w 339"/>
                <a:gd name="T77" fmla="*/ 293 h 323"/>
                <a:gd name="T78" fmla="*/ 339 w 339"/>
                <a:gd name="T79" fmla="*/ 255 h 323"/>
                <a:gd name="T80" fmla="*/ 339 w 339"/>
                <a:gd name="T81" fmla="*/ 162 h 323"/>
                <a:gd name="T82" fmla="*/ 335 w 339"/>
                <a:gd name="T83" fmla="*/ 151 h 323"/>
                <a:gd name="T84" fmla="*/ 239 w 339"/>
                <a:gd name="T85" fmla="*/ 55 h 323"/>
                <a:gd name="T86" fmla="*/ 243 w 339"/>
                <a:gd name="T87" fmla="*/ 293 h 323"/>
                <a:gd name="T88" fmla="*/ 243 w 339"/>
                <a:gd name="T89" fmla="*/ 293 h 323"/>
                <a:gd name="T90" fmla="*/ 226 w 339"/>
                <a:gd name="T91" fmla="*/ 286 h 323"/>
                <a:gd name="T92" fmla="*/ 219 w 339"/>
                <a:gd name="T93" fmla="*/ 268 h 323"/>
                <a:gd name="T94" fmla="*/ 243 w 339"/>
                <a:gd name="T95" fmla="*/ 244 h 323"/>
                <a:gd name="T96" fmla="*/ 244 w 339"/>
                <a:gd name="T97" fmla="*/ 244 h 323"/>
                <a:gd name="T98" fmla="*/ 261 w 339"/>
                <a:gd name="T99" fmla="*/ 252 h 323"/>
                <a:gd name="T100" fmla="*/ 268 w 339"/>
                <a:gd name="T101" fmla="*/ 269 h 323"/>
                <a:gd name="T102" fmla="*/ 243 w 339"/>
                <a:gd name="T103" fmla="*/ 293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9" h="323">
                  <a:moveTo>
                    <a:pt x="239" y="55"/>
                  </a:moveTo>
                  <a:cubicBezTo>
                    <a:pt x="236" y="52"/>
                    <a:pt x="232" y="51"/>
                    <a:pt x="228" y="51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5" y="37"/>
                    <a:pt x="175" y="37"/>
                    <a:pt x="175" y="37"/>
                  </a:cubicBezTo>
                  <a:cubicBezTo>
                    <a:pt x="175" y="17"/>
                    <a:pt x="159" y="0"/>
                    <a:pt x="138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6" y="0"/>
                    <a:pt x="39" y="6"/>
                    <a:pt x="39" y="15"/>
                  </a:cubicBezTo>
                  <a:cubicBezTo>
                    <a:pt x="39" y="23"/>
                    <a:pt x="46" y="29"/>
                    <a:pt x="54" y="29"/>
                  </a:cubicBezTo>
                  <a:cubicBezTo>
                    <a:pt x="138" y="29"/>
                    <a:pt x="138" y="29"/>
                    <a:pt x="138" y="29"/>
                  </a:cubicBezTo>
                  <a:cubicBezTo>
                    <a:pt x="142" y="29"/>
                    <a:pt x="146" y="33"/>
                    <a:pt x="146" y="37"/>
                  </a:cubicBezTo>
                  <a:cubicBezTo>
                    <a:pt x="146" y="255"/>
                    <a:pt x="146" y="255"/>
                    <a:pt x="146" y="255"/>
                  </a:cubicBezTo>
                  <a:cubicBezTo>
                    <a:pt x="146" y="260"/>
                    <a:pt x="142" y="263"/>
                    <a:pt x="138" y="263"/>
                  </a:cubicBezTo>
                  <a:cubicBezTo>
                    <a:pt x="15" y="263"/>
                    <a:pt x="15" y="263"/>
                    <a:pt x="15" y="263"/>
                  </a:cubicBezTo>
                  <a:cubicBezTo>
                    <a:pt x="7" y="263"/>
                    <a:pt x="0" y="270"/>
                    <a:pt x="0" y="278"/>
                  </a:cubicBezTo>
                  <a:cubicBezTo>
                    <a:pt x="0" y="286"/>
                    <a:pt x="7" y="293"/>
                    <a:pt x="15" y="293"/>
                  </a:cubicBezTo>
                  <a:cubicBezTo>
                    <a:pt x="138" y="293"/>
                    <a:pt x="138" y="293"/>
                    <a:pt x="138" y="293"/>
                  </a:cubicBezTo>
                  <a:cubicBezTo>
                    <a:pt x="159" y="293"/>
                    <a:pt x="175" y="276"/>
                    <a:pt x="175" y="255"/>
                  </a:cubicBezTo>
                  <a:cubicBezTo>
                    <a:pt x="175" y="80"/>
                    <a:pt x="175" y="80"/>
                    <a:pt x="175" y="80"/>
                  </a:cubicBezTo>
                  <a:cubicBezTo>
                    <a:pt x="222" y="80"/>
                    <a:pt x="222" y="80"/>
                    <a:pt x="222" y="80"/>
                  </a:cubicBezTo>
                  <a:cubicBezTo>
                    <a:pt x="290" y="147"/>
                    <a:pt x="290" y="147"/>
                    <a:pt x="290" y="147"/>
                  </a:cubicBezTo>
                  <a:cubicBezTo>
                    <a:pt x="242" y="147"/>
                    <a:pt x="242" y="147"/>
                    <a:pt x="242" y="147"/>
                  </a:cubicBezTo>
                  <a:cubicBezTo>
                    <a:pt x="238" y="147"/>
                    <a:pt x="234" y="144"/>
                    <a:pt x="234" y="140"/>
                  </a:cubicBezTo>
                  <a:cubicBezTo>
                    <a:pt x="234" y="118"/>
                    <a:pt x="234" y="118"/>
                    <a:pt x="234" y="118"/>
                  </a:cubicBezTo>
                  <a:cubicBezTo>
                    <a:pt x="234" y="110"/>
                    <a:pt x="228" y="103"/>
                    <a:pt x="220" y="103"/>
                  </a:cubicBezTo>
                  <a:cubicBezTo>
                    <a:pt x="212" y="103"/>
                    <a:pt x="205" y="110"/>
                    <a:pt x="205" y="118"/>
                  </a:cubicBezTo>
                  <a:cubicBezTo>
                    <a:pt x="205" y="140"/>
                    <a:pt x="205" y="140"/>
                    <a:pt x="205" y="140"/>
                  </a:cubicBezTo>
                  <a:cubicBezTo>
                    <a:pt x="205" y="160"/>
                    <a:pt x="222" y="176"/>
                    <a:pt x="242" y="176"/>
                  </a:cubicBezTo>
                  <a:cubicBezTo>
                    <a:pt x="310" y="176"/>
                    <a:pt x="310" y="176"/>
                    <a:pt x="310" y="176"/>
                  </a:cubicBezTo>
                  <a:cubicBezTo>
                    <a:pt x="310" y="255"/>
                    <a:pt x="310" y="255"/>
                    <a:pt x="310" y="255"/>
                  </a:cubicBezTo>
                  <a:cubicBezTo>
                    <a:pt x="310" y="260"/>
                    <a:pt x="307" y="263"/>
                    <a:pt x="303" y="263"/>
                  </a:cubicBezTo>
                  <a:cubicBezTo>
                    <a:pt x="297" y="263"/>
                    <a:pt x="297" y="263"/>
                    <a:pt x="297" y="263"/>
                  </a:cubicBezTo>
                  <a:cubicBezTo>
                    <a:pt x="296" y="252"/>
                    <a:pt x="291" y="241"/>
                    <a:pt x="282" y="232"/>
                  </a:cubicBezTo>
                  <a:cubicBezTo>
                    <a:pt x="272" y="221"/>
                    <a:pt x="259" y="216"/>
                    <a:pt x="245" y="215"/>
                  </a:cubicBezTo>
                  <a:cubicBezTo>
                    <a:pt x="215" y="215"/>
                    <a:pt x="190" y="239"/>
                    <a:pt x="190" y="268"/>
                  </a:cubicBezTo>
                  <a:cubicBezTo>
                    <a:pt x="190" y="282"/>
                    <a:pt x="195" y="296"/>
                    <a:pt x="205" y="306"/>
                  </a:cubicBezTo>
                  <a:cubicBezTo>
                    <a:pt x="215" y="316"/>
                    <a:pt x="228" y="322"/>
                    <a:pt x="242" y="323"/>
                  </a:cubicBezTo>
                  <a:cubicBezTo>
                    <a:pt x="243" y="323"/>
                    <a:pt x="243" y="323"/>
                    <a:pt x="243" y="323"/>
                  </a:cubicBezTo>
                  <a:cubicBezTo>
                    <a:pt x="264" y="323"/>
                    <a:pt x="283" y="310"/>
                    <a:pt x="291" y="293"/>
                  </a:cubicBezTo>
                  <a:cubicBezTo>
                    <a:pt x="303" y="293"/>
                    <a:pt x="303" y="293"/>
                    <a:pt x="303" y="293"/>
                  </a:cubicBezTo>
                  <a:cubicBezTo>
                    <a:pt x="323" y="293"/>
                    <a:pt x="339" y="276"/>
                    <a:pt x="339" y="255"/>
                  </a:cubicBezTo>
                  <a:cubicBezTo>
                    <a:pt x="339" y="162"/>
                    <a:pt x="339" y="162"/>
                    <a:pt x="339" y="162"/>
                  </a:cubicBezTo>
                  <a:cubicBezTo>
                    <a:pt x="339" y="158"/>
                    <a:pt x="338" y="154"/>
                    <a:pt x="335" y="151"/>
                  </a:cubicBezTo>
                  <a:lnTo>
                    <a:pt x="239" y="55"/>
                  </a:lnTo>
                  <a:close/>
                  <a:moveTo>
                    <a:pt x="243" y="293"/>
                  </a:moveTo>
                  <a:cubicBezTo>
                    <a:pt x="243" y="293"/>
                    <a:pt x="243" y="293"/>
                    <a:pt x="243" y="293"/>
                  </a:cubicBezTo>
                  <a:cubicBezTo>
                    <a:pt x="236" y="293"/>
                    <a:pt x="230" y="291"/>
                    <a:pt x="226" y="286"/>
                  </a:cubicBezTo>
                  <a:cubicBezTo>
                    <a:pt x="221" y="281"/>
                    <a:pt x="219" y="275"/>
                    <a:pt x="219" y="268"/>
                  </a:cubicBezTo>
                  <a:cubicBezTo>
                    <a:pt x="219" y="255"/>
                    <a:pt x="230" y="244"/>
                    <a:pt x="243" y="244"/>
                  </a:cubicBezTo>
                  <a:cubicBezTo>
                    <a:pt x="244" y="244"/>
                    <a:pt x="244" y="244"/>
                    <a:pt x="244" y="244"/>
                  </a:cubicBezTo>
                  <a:cubicBezTo>
                    <a:pt x="250" y="245"/>
                    <a:pt x="257" y="247"/>
                    <a:pt x="261" y="252"/>
                  </a:cubicBezTo>
                  <a:cubicBezTo>
                    <a:pt x="266" y="257"/>
                    <a:pt x="268" y="263"/>
                    <a:pt x="268" y="269"/>
                  </a:cubicBezTo>
                  <a:cubicBezTo>
                    <a:pt x="268" y="283"/>
                    <a:pt x="257" y="293"/>
                    <a:pt x="243" y="2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/>
            </a:p>
          </p:txBody>
        </p:sp>
        <p:sp>
          <p:nvSpPr>
            <p:cNvPr id="45" name="Freeform 30"/>
            <p:cNvSpPr>
              <a:spLocks noEditPoints="1"/>
            </p:cNvSpPr>
            <p:nvPr/>
          </p:nvSpPr>
          <p:spPr bwMode="auto">
            <a:xfrm>
              <a:off x="2240" y="2387"/>
              <a:ext cx="907" cy="907"/>
            </a:xfrm>
            <a:custGeom>
              <a:avLst/>
              <a:gdLst>
                <a:gd name="T0" fmla="*/ 284 w 567"/>
                <a:gd name="T1" fmla="*/ 0 h 567"/>
                <a:gd name="T2" fmla="*/ 0 w 567"/>
                <a:gd name="T3" fmla="*/ 284 h 567"/>
                <a:gd name="T4" fmla="*/ 284 w 567"/>
                <a:gd name="T5" fmla="*/ 567 h 567"/>
                <a:gd name="T6" fmla="*/ 567 w 567"/>
                <a:gd name="T7" fmla="*/ 284 h 567"/>
                <a:gd name="T8" fmla="*/ 284 w 567"/>
                <a:gd name="T9" fmla="*/ 0 h 567"/>
                <a:gd name="T10" fmla="*/ 284 w 567"/>
                <a:gd name="T11" fmla="*/ 535 h 567"/>
                <a:gd name="T12" fmla="*/ 32 w 567"/>
                <a:gd name="T13" fmla="*/ 284 h 567"/>
                <a:gd name="T14" fmla="*/ 284 w 567"/>
                <a:gd name="T15" fmla="*/ 32 h 567"/>
                <a:gd name="T16" fmla="*/ 535 w 567"/>
                <a:gd name="T17" fmla="*/ 284 h 567"/>
                <a:gd name="T18" fmla="*/ 284 w 567"/>
                <a:gd name="T19" fmla="*/ 535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7" h="567">
                  <a:moveTo>
                    <a:pt x="284" y="0"/>
                  </a:moveTo>
                  <a:cubicBezTo>
                    <a:pt x="127" y="0"/>
                    <a:pt x="0" y="127"/>
                    <a:pt x="0" y="284"/>
                  </a:cubicBezTo>
                  <a:cubicBezTo>
                    <a:pt x="0" y="440"/>
                    <a:pt x="127" y="567"/>
                    <a:pt x="284" y="567"/>
                  </a:cubicBezTo>
                  <a:cubicBezTo>
                    <a:pt x="440" y="567"/>
                    <a:pt x="567" y="440"/>
                    <a:pt x="567" y="284"/>
                  </a:cubicBezTo>
                  <a:cubicBezTo>
                    <a:pt x="567" y="127"/>
                    <a:pt x="440" y="0"/>
                    <a:pt x="284" y="0"/>
                  </a:cubicBezTo>
                  <a:close/>
                  <a:moveTo>
                    <a:pt x="284" y="535"/>
                  </a:moveTo>
                  <a:cubicBezTo>
                    <a:pt x="145" y="535"/>
                    <a:pt x="32" y="422"/>
                    <a:pt x="32" y="284"/>
                  </a:cubicBezTo>
                  <a:cubicBezTo>
                    <a:pt x="32" y="145"/>
                    <a:pt x="145" y="32"/>
                    <a:pt x="284" y="32"/>
                  </a:cubicBezTo>
                  <a:cubicBezTo>
                    <a:pt x="422" y="32"/>
                    <a:pt x="535" y="145"/>
                    <a:pt x="535" y="284"/>
                  </a:cubicBezTo>
                  <a:cubicBezTo>
                    <a:pt x="535" y="422"/>
                    <a:pt x="422" y="535"/>
                    <a:pt x="284" y="5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/>
            </a:p>
          </p:txBody>
        </p:sp>
      </p:grpSp>
      <p:grpSp>
        <p:nvGrpSpPr>
          <p:cNvPr id="48" name="Communication"/>
          <p:cNvGrpSpPr>
            <a:grpSpLocks noChangeAspect="1"/>
          </p:cNvGrpSpPr>
          <p:nvPr/>
        </p:nvGrpSpPr>
        <p:grpSpPr bwMode="auto">
          <a:xfrm>
            <a:off x="4662173" y="3342353"/>
            <a:ext cx="949365" cy="949365"/>
            <a:chOff x="2205" y="1487"/>
            <a:chExt cx="1346" cy="1346"/>
          </a:xfrm>
          <a:solidFill>
            <a:schemeClr val="tx2"/>
          </a:solidFill>
        </p:grpSpPr>
        <p:sp>
          <p:nvSpPr>
            <p:cNvPr id="51" name="Freeform 25"/>
            <p:cNvSpPr>
              <a:spLocks noEditPoints="1"/>
            </p:cNvSpPr>
            <p:nvPr/>
          </p:nvSpPr>
          <p:spPr bwMode="auto">
            <a:xfrm>
              <a:off x="2451" y="1765"/>
              <a:ext cx="827" cy="857"/>
            </a:xfrm>
            <a:custGeom>
              <a:avLst/>
              <a:gdLst>
                <a:gd name="T0" fmla="*/ 263 w 348"/>
                <a:gd name="T1" fmla="*/ 0 h 361"/>
                <a:gd name="T2" fmla="*/ 183 w 348"/>
                <a:gd name="T3" fmla="*/ 0 h 361"/>
                <a:gd name="T4" fmla="*/ 99 w 348"/>
                <a:gd name="T5" fmla="*/ 83 h 361"/>
                <a:gd name="T6" fmla="*/ 0 w 348"/>
                <a:gd name="T7" fmla="*/ 189 h 361"/>
                <a:gd name="T8" fmla="*/ 86 w 348"/>
                <a:gd name="T9" fmla="*/ 292 h 361"/>
                <a:gd name="T10" fmla="*/ 115 w 348"/>
                <a:gd name="T11" fmla="*/ 353 h 361"/>
                <a:gd name="T12" fmla="*/ 128 w 348"/>
                <a:gd name="T13" fmla="*/ 361 h 361"/>
                <a:gd name="T14" fmla="*/ 141 w 348"/>
                <a:gd name="T15" fmla="*/ 353 h 361"/>
                <a:gd name="T16" fmla="*/ 169 w 348"/>
                <a:gd name="T17" fmla="*/ 294 h 361"/>
                <a:gd name="T18" fmla="*/ 210 w 348"/>
                <a:gd name="T19" fmla="*/ 294 h 361"/>
                <a:gd name="T20" fmla="*/ 211 w 348"/>
                <a:gd name="T21" fmla="*/ 294 h 361"/>
                <a:gd name="T22" fmla="*/ 211 w 348"/>
                <a:gd name="T23" fmla="*/ 294 h 361"/>
                <a:gd name="T24" fmla="*/ 286 w 348"/>
                <a:gd name="T25" fmla="*/ 263 h 361"/>
                <a:gd name="T26" fmla="*/ 316 w 348"/>
                <a:gd name="T27" fmla="*/ 188 h 361"/>
                <a:gd name="T28" fmla="*/ 310 w 348"/>
                <a:gd name="T29" fmla="*/ 156 h 361"/>
                <a:gd name="T30" fmla="*/ 324 w 348"/>
                <a:gd name="T31" fmla="*/ 144 h 361"/>
                <a:gd name="T32" fmla="*/ 348 w 348"/>
                <a:gd name="T33" fmla="*/ 84 h 361"/>
                <a:gd name="T34" fmla="*/ 263 w 348"/>
                <a:gd name="T35" fmla="*/ 0 h 361"/>
                <a:gd name="T36" fmla="*/ 287 w 348"/>
                <a:gd name="T37" fmla="*/ 189 h 361"/>
                <a:gd name="T38" fmla="*/ 266 w 348"/>
                <a:gd name="T39" fmla="*/ 243 h 361"/>
                <a:gd name="T40" fmla="*/ 211 w 348"/>
                <a:gd name="T41" fmla="*/ 265 h 361"/>
                <a:gd name="T42" fmla="*/ 211 w 348"/>
                <a:gd name="T43" fmla="*/ 265 h 361"/>
                <a:gd name="T44" fmla="*/ 160 w 348"/>
                <a:gd name="T45" fmla="*/ 265 h 361"/>
                <a:gd name="T46" fmla="*/ 147 w 348"/>
                <a:gd name="T47" fmla="*/ 273 h 361"/>
                <a:gd name="T48" fmla="*/ 128 w 348"/>
                <a:gd name="T49" fmla="*/ 313 h 361"/>
                <a:gd name="T50" fmla="*/ 109 w 348"/>
                <a:gd name="T51" fmla="*/ 273 h 361"/>
                <a:gd name="T52" fmla="*/ 97 w 348"/>
                <a:gd name="T53" fmla="*/ 265 h 361"/>
                <a:gd name="T54" fmla="*/ 29 w 348"/>
                <a:gd name="T55" fmla="*/ 189 h 361"/>
                <a:gd name="T56" fmla="*/ 103 w 348"/>
                <a:gd name="T57" fmla="*/ 112 h 361"/>
                <a:gd name="T58" fmla="*/ 165 w 348"/>
                <a:gd name="T59" fmla="*/ 167 h 361"/>
                <a:gd name="T60" fmla="*/ 187 w 348"/>
                <a:gd name="T61" fmla="*/ 212 h 361"/>
                <a:gd name="T62" fmla="*/ 200 w 348"/>
                <a:gd name="T63" fmla="*/ 220 h 361"/>
                <a:gd name="T64" fmla="*/ 213 w 348"/>
                <a:gd name="T65" fmla="*/ 212 h 361"/>
                <a:gd name="T66" fmla="*/ 234 w 348"/>
                <a:gd name="T67" fmla="*/ 169 h 361"/>
                <a:gd name="T68" fmla="*/ 263 w 348"/>
                <a:gd name="T69" fmla="*/ 169 h 361"/>
                <a:gd name="T70" fmla="*/ 264 w 348"/>
                <a:gd name="T71" fmla="*/ 169 h 361"/>
                <a:gd name="T72" fmla="*/ 283 w 348"/>
                <a:gd name="T73" fmla="*/ 167 h 361"/>
                <a:gd name="T74" fmla="*/ 287 w 348"/>
                <a:gd name="T75" fmla="*/ 189 h 361"/>
                <a:gd name="T76" fmla="*/ 135 w 348"/>
                <a:gd name="T77" fmla="*/ 112 h 361"/>
                <a:gd name="T78" fmla="*/ 210 w 348"/>
                <a:gd name="T79" fmla="*/ 112 h 361"/>
                <a:gd name="T80" fmla="*/ 269 w 348"/>
                <a:gd name="T81" fmla="*/ 140 h 361"/>
                <a:gd name="T82" fmla="*/ 264 w 348"/>
                <a:gd name="T83" fmla="*/ 140 h 361"/>
                <a:gd name="T84" fmla="*/ 225 w 348"/>
                <a:gd name="T85" fmla="*/ 140 h 361"/>
                <a:gd name="T86" fmla="*/ 212 w 348"/>
                <a:gd name="T87" fmla="*/ 148 h 361"/>
                <a:gd name="T88" fmla="*/ 200 w 348"/>
                <a:gd name="T89" fmla="*/ 172 h 361"/>
                <a:gd name="T90" fmla="*/ 188 w 348"/>
                <a:gd name="T91" fmla="*/ 148 h 361"/>
                <a:gd name="T92" fmla="*/ 177 w 348"/>
                <a:gd name="T93" fmla="*/ 139 h 361"/>
                <a:gd name="T94" fmla="*/ 135 w 348"/>
                <a:gd name="T95" fmla="*/ 112 h 361"/>
                <a:gd name="T96" fmla="*/ 304 w 348"/>
                <a:gd name="T97" fmla="*/ 124 h 361"/>
                <a:gd name="T98" fmla="*/ 297 w 348"/>
                <a:gd name="T99" fmla="*/ 129 h 361"/>
                <a:gd name="T100" fmla="*/ 210 w 348"/>
                <a:gd name="T101" fmla="*/ 83 h 361"/>
                <a:gd name="T102" fmla="*/ 128 w 348"/>
                <a:gd name="T103" fmla="*/ 83 h 361"/>
                <a:gd name="T104" fmla="*/ 183 w 348"/>
                <a:gd name="T105" fmla="*/ 29 h 361"/>
                <a:gd name="T106" fmla="*/ 263 w 348"/>
                <a:gd name="T107" fmla="*/ 29 h 361"/>
                <a:gd name="T108" fmla="*/ 319 w 348"/>
                <a:gd name="T109" fmla="*/ 85 h 361"/>
                <a:gd name="T110" fmla="*/ 304 w 348"/>
                <a:gd name="T111" fmla="*/ 124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8" h="361">
                  <a:moveTo>
                    <a:pt x="263" y="0"/>
                  </a:moveTo>
                  <a:cubicBezTo>
                    <a:pt x="183" y="0"/>
                    <a:pt x="183" y="0"/>
                    <a:pt x="183" y="0"/>
                  </a:cubicBezTo>
                  <a:cubicBezTo>
                    <a:pt x="137" y="0"/>
                    <a:pt x="99" y="37"/>
                    <a:pt x="99" y="83"/>
                  </a:cubicBezTo>
                  <a:cubicBezTo>
                    <a:pt x="44" y="87"/>
                    <a:pt x="0" y="133"/>
                    <a:pt x="0" y="189"/>
                  </a:cubicBezTo>
                  <a:cubicBezTo>
                    <a:pt x="0" y="240"/>
                    <a:pt x="36" y="283"/>
                    <a:pt x="86" y="292"/>
                  </a:cubicBezTo>
                  <a:cubicBezTo>
                    <a:pt x="115" y="353"/>
                    <a:pt x="115" y="353"/>
                    <a:pt x="115" y="353"/>
                  </a:cubicBezTo>
                  <a:cubicBezTo>
                    <a:pt x="117" y="358"/>
                    <a:pt x="122" y="361"/>
                    <a:pt x="128" y="361"/>
                  </a:cubicBezTo>
                  <a:cubicBezTo>
                    <a:pt x="133" y="361"/>
                    <a:pt x="139" y="358"/>
                    <a:pt x="141" y="353"/>
                  </a:cubicBezTo>
                  <a:cubicBezTo>
                    <a:pt x="169" y="294"/>
                    <a:pt x="169" y="294"/>
                    <a:pt x="169" y="294"/>
                  </a:cubicBezTo>
                  <a:cubicBezTo>
                    <a:pt x="210" y="294"/>
                    <a:pt x="210" y="294"/>
                    <a:pt x="210" y="294"/>
                  </a:cubicBezTo>
                  <a:cubicBezTo>
                    <a:pt x="211" y="294"/>
                    <a:pt x="211" y="294"/>
                    <a:pt x="211" y="294"/>
                  </a:cubicBezTo>
                  <a:cubicBezTo>
                    <a:pt x="211" y="294"/>
                    <a:pt x="211" y="294"/>
                    <a:pt x="211" y="294"/>
                  </a:cubicBezTo>
                  <a:cubicBezTo>
                    <a:pt x="240" y="294"/>
                    <a:pt x="267" y="283"/>
                    <a:pt x="286" y="263"/>
                  </a:cubicBezTo>
                  <a:cubicBezTo>
                    <a:pt x="306" y="243"/>
                    <a:pt x="316" y="217"/>
                    <a:pt x="316" y="188"/>
                  </a:cubicBezTo>
                  <a:cubicBezTo>
                    <a:pt x="316" y="177"/>
                    <a:pt x="314" y="166"/>
                    <a:pt x="310" y="156"/>
                  </a:cubicBezTo>
                  <a:cubicBezTo>
                    <a:pt x="315" y="152"/>
                    <a:pt x="320" y="148"/>
                    <a:pt x="324" y="144"/>
                  </a:cubicBezTo>
                  <a:cubicBezTo>
                    <a:pt x="340" y="128"/>
                    <a:pt x="348" y="107"/>
                    <a:pt x="348" y="84"/>
                  </a:cubicBezTo>
                  <a:cubicBezTo>
                    <a:pt x="347" y="37"/>
                    <a:pt x="310" y="0"/>
                    <a:pt x="263" y="0"/>
                  </a:cubicBezTo>
                  <a:close/>
                  <a:moveTo>
                    <a:pt x="287" y="189"/>
                  </a:moveTo>
                  <a:cubicBezTo>
                    <a:pt x="287" y="209"/>
                    <a:pt x="280" y="228"/>
                    <a:pt x="266" y="243"/>
                  </a:cubicBezTo>
                  <a:cubicBezTo>
                    <a:pt x="252" y="257"/>
                    <a:pt x="232" y="265"/>
                    <a:pt x="211" y="265"/>
                  </a:cubicBezTo>
                  <a:cubicBezTo>
                    <a:pt x="211" y="265"/>
                    <a:pt x="211" y="265"/>
                    <a:pt x="211" y="265"/>
                  </a:cubicBezTo>
                  <a:cubicBezTo>
                    <a:pt x="160" y="265"/>
                    <a:pt x="160" y="265"/>
                    <a:pt x="160" y="265"/>
                  </a:cubicBezTo>
                  <a:cubicBezTo>
                    <a:pt x="154" y="265"/>
                    <a:pt x="149" y="268"/>
                    <a:pt x="147" y="273"/>
                  </a:cubicBezTo>
                  <a:cubicBezTo>
                    <a:pt x="128" y="313"/>
                    <a:pt x="128" y="313"/>
                    <a:pt x="128" y="313"/>
                  </a:cubicBezTo>
                  <a:cubicBezTo>
                    <a:pt x="109" y="273"/>
                    <a:pt x="109" y="273"/>
                    <a:pt x="109" y="273"/>
                  </a:cubicBezTo>
                  <a:cubicBezTo>
                    <a:pt x="106" y="268"/>
                    <a:pt x="102" y="265"/>
                    <a:pt x="97" y="265"/>
                  </a:cubicBezTo>
                  <a:cubicBezTo>
                    <a:pt x="58" y="260"/>
                    <a:pt x="29" y="228"/>
                    <a:pt x="29" y="189"/>
                  </a:cubicBezTo>
                  <a:cubicBezTo>
                    <a:pt x="29" y="147"/>
                    <a:pt x="62" y="113"/>
                    <a:pt x="103" y="112"/>
                  </a:cubicBezTo>
                  <a:cubicBezTo>
                    <a:pt x="113" y="140"/>
                    <a:pt x="136" y="161"/>
                    <a:pt x="165" y="167"/>
                  </a:cubicBezTo>
                  <a:cubicBezTo>
                    <a:pt x="187" y="212"/>
                    <a:pt x="187" y="212"/>
                    <a:pt x="187" y="212"/>
                  </a:cubicBezTo>
                  <a:cubicBezTo>
                    <a:pt x="189" y="217"/>
                    <a:pt x="194" y="220"/>
                    <a:pt x="200" y="220"/>
                  </a:cubicBezTo>
                  <a:cubicBezTo>
                    <a:pt x="206" y="220"/>
                    <a:pt x="211" y="217"/>
                    <a:pt x="213" y="212"/>
                  </a:cubicBezTo>
                  <a:cubicBezTo>
                    <a:pt x="234" y="169"/>
                    <a:pt x="234" y="169"/>
                    <a:pt x="234" y="169"/>
                  </a:cubicBezTo>
                  <a:cubicBezTo>
                    <a:pt x="263" y="169"/>
                    <a:pt x="263" y="169"/>
                    <a:pt x="263" y="169"/>
                  </a:cubicBezTo>
                  <a:cubicBezTo>
                    <a:pt x="264" y="169"/>
                    <a:pt x="264" y="169"/>
                    <a:pt x="264" y="169"/>
                  </a:cubicBezTo>
                  <a:cubicBezTo>
                    <a:pt x="271" y="169"/>
                    <a:pt x="277" y="168"/>
                    <a:pt x="283" y="167"/>
                  </a:cubicBezTo>
                  <a:cubicBezTo>
                    <a:pt x="285" y="174"/>
                    <a:pt x="287" y="181"/>
                    <a:pt x="287" y="189"/>
                  </a:cubicBezTo>
                  <a:close/>
                  <a:moveTo>
                    <a:pt x="135" y="112"/>
                  </a:moveTo>
                  <a:cubicBezTo>
                    <a:pt x="210" y="112"/>
                    <a:pt x="210" y="112"/>
                    <a:pt x="210" y="112"/>
                  </a:cubicBezTo>
                  <a:cubicBezTo>
                    <a:pt x="234" y="112"/>
                    <a:pt x="255" y="123"/>
                    <a:pt x="269" y="140"/>
                  </a:cubicBezTo>
                  <a:cubicBezTo>
                    <a:pt x="267" y="140"/>
                    <a:pt x="266" y="140"/>
                    <a:pt x="264" y="140"/>
                  </a:cubicBezTo>
                  <a:cubicBezTo>
                    <a:pt x="225" y="140"/>
                    <a:pt x="225" y="140"/>
                    <a:pt x="225" y="140"/>
                  </a:cubicBezTo>
                  <a:cubicBezTo>
                    <a:pt x="219" y="140"/>
                    <a:pt x="214" y="143"/>
                    <a:pt x="212" y="148"/>
                  </a:cubicBezTo>
                  <a:cubicBezTo>
                    <a:pt x="200" y="172"/>
                    <a:pt x="200" y="172"/>
                    <a:pt x="200" y="172"/>
                  </a:cubicBezTo>
                  <a:cubicBezTo>
                    <a:pt x="188" y="148"/>
                    <a:pt x="188" y="148"/>
                    <a:pt x="188" y="148"/>
                  </a:cubicBezTo>
                  <a:cubicBezTo>
                    <a:pt x="186" y="143"/>
                    <a:pt x="182" y="140"/>
                    <a:pt x="177" y="139"/>
                  </a:cubicBezTo>
                  <a:cubicBezTo>
                    <a:pt x="159" y="137"/>
                    <a:pt x="144" y="127"/>
                    <a:pt x="135" y="112"/>
                  </a:cubicBezTo>
                  <a:close/>
                  <a:moveTo>
                    <a:pt x="304" y="124"/>
                  </a:moveTo>
                  <a:cubicBezTo>
                    <a:pt x="302" y="126"/>
                    <a:pt x="299" y="127"/>
                    <a:pt x="297" y="129"/>
                  </a:cubicBezTo>
                  <a:cubicBezTo>
                    <a:pt x="278" y="101"/>
                    <a:pt x="246" y="83"/>
                    <a:pt x="210" y="83"/>
                  </a:cubicBezTo>
                  <a:cubicBezTo>
                    <a:pt x="128" y="83"/>
                    <a:pt x="128" y="83"/>
                    <a:pt x="128" y="83"/>
                  </a:cubicBezTo>
                  <a:cubicBezTo>
                    <a:pt x="129" y="53"/>
                    <a:pt x="153" y="29"/>
                    <a:pt x="183" y="29"/>
                  </a:cubicBezTo>
                  <a:cubicBezTo>
                    <a:pt x="263" y="29"/>
                    <a:pt x="263" y="29"/>
                    <a:pt x="263" y="29"/>
                  </a:cubicBezTo>
                  <a:cubicBezTo>
                    <a:pt x="294" y="29"/>
                    <a:pt x="318" y="53"/>
                    <a:pt x="319" y="85"/>
                  </a:cubicBezTo>
                  <a:cubicBezTo>
                    <a:pt x="319" y="99"/>
                    <a:pt x="314" y="113"/>
                    <a:pt x="304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/>
            </a:p>
          </p:txBody>
        </p:sp>
        <p:sp>
          <p:nvSpPr>
            <p:cNvPr id="52" name="Freeform 26"/>
            <p:cNvSpPr>
              <a:spLocks noEditPoints="1"/>
            </p:cNvSpPr>
            <p:nvPr/>
          </p:nvSpPr>
          <p:spPr bwMode="auto">
            <a:xfrm>
              <a:off x="2205" y="1487"/>
              <a:ext cx="1346" cy="1346"/>
            </a:xfrm>
            <a:custGeom>
              <a:avLst/>
              <a:gdLst>
                <a:gd name="T0" fmla="*/ 283 w 567"/>
                <a:gd name="T1" fmla="*/ 0 h 567"/>
                <a:gd name="T2" fmla="*/ 0 w 567"/>
                <a:gd name="T3" fmla="*/ 283 h 567"/>
                <a:gd name="T4" fmla="*/ 283 w 567"/>
                <a:gd name="T5" fmla="*/ 567 h 567"/>
                <a:gd name="T6" fmla="*/ 567 w 567"/>
                <a:gd name="T7" fmla="*/ 283 h 567"/>
                <a:gd name="T8" fmla="*/ 283 w 567"/>
                <a:gd name="T9" fmla="*/ 0 h 567"/>
                <a:gd name="T10" fmla="*/ 283 w 567"/>
                <a:gd name="T11" fmla="*/ 535 h 567"/>
                <a:gd name="T12" fmla="*/ 31 w 567"/>
                <a:gd name="T13" fmla="*/ 283 h 567"/>
                <a:gd name="T14" fmla="*/ 283 w 567"/>
                <a:gd name="T15" fmla="*/ 31 h 567"/>
                <a:gd name="T16" fmla="*/ 535 w 567"/>
                <a:gd name="T17" fmla="*/ 283 h 567"/>
                <a:gd name="T18" fmla="*/ 283 w 567"/>
                <a:gd name="T19" fmla="*/ 535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7" h="567">
                  <a:moveTo>
                    <a:pt x="283" y="0"/>
                  </a:moveTo>
                  <a:cubicBezTo>
                    <a:pt x="127" y="0"/>
                    <a:pt x="0" y="127"/>
                    <a:pt x="0" y="283"/>
                  </a:cubicBezTo>
                  <a:cubicBezTo>
                    <a:pt x="0" y="439"/>
                    <a:pt x="127" y="567"/>
                    <a:pt x="283" y="567"/>
                  </a:cubicBezTo>
                  <a:cubicBezTo>
                    <a:pt x="439" y="567"/>
                    <a:pt x="567" y="439"/>
                    <a:pt x="567" y="283"/>
                  </a:cubicBezTo>
                  <a:cubicBezTo>
                    <a:pt x="567" y="127"/>
                    <a:pt x="439" y="0"/>
                    <a:pt x="283" y="0"/>
                  </a:cubicBezTo>
                  <a:close/>
                  <a:moveTo>
                    <a:pt x="283" y="535"/>
                  </a:moveTo>
                  <a:cubicBezTo>
                    <a:pt x="144" y="535"/>
                    <a:pt x="31" y="422"/>
                    <a:pt x="31" y="283"/>
                  </a:cubicBezTo>
                  <a:cubicBezTo>
                    <a:pt x="31" y="144"/>
                    <a:pt x="144" y="31"/>
                    <a:pt x="283" y="31"/>
                  </a:cubicBezTo>
                  <a:cubicBezTo>
                    <a:pt x="422" y="31"/>
                    <a:pt x="535" y="144"/>
                    <a:pt x="535" y="283"/>
                  </a:cubicBezTo>
                  <a:cubicBezTo>
                    <a:pt x="535" y="422"/>
                    <a:pt x="422" y="535"/>
                    <a:pt x="283" y="5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277084" y="4589642"/>
            <a:ext cx="6084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accent1"/>
                </a:solidFill>
              </a:rPr>
              <a:t>More about our Corporate Responsibility report at www.huhtamaki.com/responsibility</a:t>
            </a:r>
            <a:endParaRPr lang="en-US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9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35FBEC1-54B4-4CB3-8E4A-D3200B49B3A8}"/>
              </a:ext>
            </a:extLst>
          </p:cNvPr>
          <p:cNvSpPr txBox="1">
            <a:spLocks/>
          </p:cNvSpPr>
          <p:nvPr/>
        </p:nvSpPr>
        <p:spPr>
          <a:xfrm>
            <a:off x="221878" y="225562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Ecological benefits of </a:t>
            </a:r>
            <a:r>
              <a:rPr lang="en-GB" dirty="0" err="1"/>
              <a:t>cartonboard</a:t>
            </a:r>
            <a:endParaRPr lang="en-GB" dirty="0"/>
          </a:p>
        </p:txBody>
      </p:sp>
      <p:graphicFrame>
        <p:nvGraphicFramePr>
          <p:cNvPr id="8" name="Diagramm 5">
            <a:extLst>
              <a:ext uri="{FF2B5EF4-FFF2-40B4-BE49-F238E27FC236}">
                <a16:creationId xmlns:a16="http://schemas.microsoft.com/office/drawing/2014/main" id="{A7E4A2D8-4448-4BB8-BA4F-C111D59644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8161914"/>
              </p:ext>
            </p:extLst>
          </p:nvPr>
        </p:nvGraphicFramePr>
        <p:xfrm>
          <a:off x="1218250" y="710089"/>
          <a:ext cx="6733566" cy="3879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9" name="Gruppieren 7">
            <a:extLst>
              <a:ext uri="{FF2B5EF4-FFF2-40B4-BE49-F238E27FC236}">
                <a16:creationId xmlns:a16="http://schemas.microsoft.com/office/drawing/2014/main" id="{96679179-5E8B-4805-89F9-1ABB9FDF6F49}"/>
              </a:ext>
            </a:extLst>
          </p:cNvPr>
          <p:cNvGrpSpPr/>
          <p:nvPr/>
        </p:nvGrpSpPr>
        <p:grpSpPr>
          <a:xfrm>
            <a:off x="6186622" y="860631"/>
            <a:ext cx="2418654" cy="1603228"/>
            <a:chOff x="962025" y="2571750"/>
            <a:chExt cx="3305175" cy="1962150"/>
          </a:xfrm>
          <a:solidFill>
            <a:srgbClr val="0070C0"/>
          </a:solidFill>
        </p:grpSpPr>
        <p:sp>
          <p:nvSpPr>
            <p:cNvPr id="14" name="Rechteckige Legende 8">
              <a:extLst>
                <a:ext uri="{FF2B5EF4-FFF2-40B4-BE49-F238E27FC236}">
                  <a16:creationId xmlns:a16="http://schemas.microsoft.com/office/drawing/2014/main" id="{95656D4D-C4C8-4700-BD8F-6A630EB13A9C}"/>
                </a:ext>
              </a:extLst>
            </p:cNvPr>
            <p:cNvSpPr/>
            <p:nvPr/>
          </p:nvSpPr>
          <p:spPr>
            <a:xfrm>
              <a:off x="962025" y="2571750"/>
              <a:ext cx="3305175" cy="1962150"/>
            </a:xfrm>
            <a:prstGeom prst="wedgeRectCallout">
              <a:avLst>
                <a:gd name="adj1" fmla="val -22563"/>
                <a:gd name="adj2" fmla="val -48179"/>
              </a:avLst>
            </a:prstGeom>
            <a:solidFill>
              <a:srgbClr val="799244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13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Espace réservé du texte 2">
              <a:extLst>
                <a:ext uri="{FF2B5EF4-FFF2-40B4-BE49-F238E27FC236}">
                  <a16:creationId xmlns:a16="http://schemas.microsoft.com/office/drawing/2014/main" id="{ACA09113-A64D-400F-976A-C5EECD37AA94}"/>
                </a:ext>
              </a:extLst>
            </p:cNvPr>
            <p:cNvSpPr txBox="1">
              <a:spLocks/>
            </p:cNvSpPr>
            <p:nvPr/>
          </p:nvSpPr>
          <p:spPr>
            <a:xfrm>
              <a:off x="1054630" y="3146896"/>
              <a:ext cx="3136370" cy="722017"/>
            </a:xfrm>
            <a:prstGeom prst="rect">
              <a:avLst/>
            </a:prstGeom>
            <a:solidFill>
              <a:srgbClr val="799244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 defTabSz="685800">
                <a:defRPr sz="135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de-AT" sz="1600" dirty="0"/>
                <a:t>Made </a:t>
              </a:r>
              <a:r>
                <a:rPr lang="de-AT" sz="1600" dirty="0" err="1"/>
                <a:t>from</a:t>
              </a:r>
              <a:r>
                <a:rPr lang="de-AT" sz="1600" dirty="0"/>
                <a:t> </a:t>
              </a:r>
              <a:r>
                <a:rPr lang="de-AT" sz="1600" dirty="0" err="1"/>
                <a:t>wood</a:t>
              </a:r>
              <a:r>
                <a:rPr lang="de-AT" sz="1600" dirty="0"/>
                <a:t>, an </a:t>
              </a:r>
              <a:r>
                <a:rPr lang="de-AT" sz="1600" dirty="0" err="1"/>
                <a:t>organic</a:t>
              </a:r>
              <a:r>
                <a:rPr lang="de-AT" sz="1600" dirty="0"/>
                <a:t>, </a:t>
              </a:r>
              <a:r>
                <a:rPr lang="de-AT" sz="1600" dirty="0" err="1"/>
                <a:t>renewable</a:t>
              </a:r>
              <a:r>
                <a:rPr lang="de-AT" sz="1600" dirty="0"/>
                <a:t> </a:t>
              </a:r>
              <a:r>
                <a:rPr lang="de-AT" sz="1600" dirty="0" err="1"/>
                <a:t>resource</a:t>
              </a:r>
              <a:r>
                <a:rPr lang="de-AT" sz="1600" dirty="0"/>
                <a:t>, </a:t>
              </a:r>
              <a:r>
                <a:rPr lang="de-AT" sz="1600" dirty="0" err="1"/>
                <a:t>from</a:t>
              </a:r>
              <a:r>
                <a:rPr lang="de-AT" sz="1600" dirty="0"/>
                <a:t> </a:t>
              </a:r>
              <a:r>
                <a:rPr lang="de-AT" sz="1600" dirty="0" err="1"/>
                <a:t>sustainably</a:t>
              </a:r>
              <a:r>
                <a:rPr lang="de-AT" sz="1600" dirty="0"/>
                <a:t> </a:t>
              </a:r>
              <a:r>
                <a:rPr lang="de-AT" sz="1600" dirty="0" err="1"/>
                <a:t>managed</a:t>
              </a:r>
              <a:r>
                <a:rPr lang="de-AT" sz="1600" dirty="0"/>
                <a:t> </a:t>
              </a:r>
              <a:r>
                <a:rPr lang="de-AT" sz="1600" dirty="0" err="1"/>
                <a:t>forests</a:t>
              </a:r>
              <a:r>
                <a:rPr lang="de-AT" sz="1600" dirty="0"/>
                <a:t> in Europe.</a:t>
              </a:r>
              <a:endParaRPr lang="en-US" sz="1600" dirty="0"/>
            </a:p>
          </p:txBody>
        </p:sp>
      </p:grpSp>
      <p:grpSp>
        <p:nvGrpSpPr>
          <p:cNvPr id="18" name="Gruppieren 10">
            <a:extLst>
              <a:ext uri="{FF2B5EF4-FFF2-40B4-BE49-F238E27FC236}">
                <a16:creationId xmlns:a16="http://schemas.microsoft.com/office/drawing/2014/main" id="{9F648CA7-A4DC-4E80-9588-CEBC5B940F09}"/>
              </a:ext>
            </a:extLst>
          </p:cNvPr>
          <p:cNvGrpSpPr/>
          <p:nvPr/>
        </p:nvGrpSpPr>
        <p:grpSpPr>
          <a:xfrm>
            <a:off x="6186622" y="2835585"/>
            <a:ext cx="2422361" cy="1630973"/>
            <a:chOff x="962025" y="2594007"/>
            <a:chExt cx="3305175" cy="1939893"/>
          </a:xfrm>
          <a:solidFill>
            <a:srgbClr val="91AF53"/>
          </a:solidFill>
        </p:grpSpPr>
        <p:sp>
          <p:nvSpPr>
            <p:cNvPr id="19" name="Rechteckige Legende 11">
              <a:extLst>
                <a:ext uri="{FF2B5EF4-FFF2-40B4-BE49-F238E27FC236}">
                  <a16:creationId xmlns:a16="http://schemas.microsoft.com/office/drawing/2014/main" id="{253AED7D-7DE3-4C9A-9A21-D141F555C20E}"/>
                </a:ext>
              </a:extLst>
            </p:cNvPr>
            <p:cNvSpPr/>
            <p:nvPr/>
          </p:nvSpPr>
          <p:spPr>
            <a:xfrm>
              <a:off x="962025" y="2594007"/>
              <a:ext cx="3305175" cy="1939893"/>
            </a:xfrm>
            <a:prstGeom prst="wedgeRectCallout">
              <a:avLst>
                <a:gd name="adj1" fmla="val -22563"/>
                <a:gd name="adj2" fmla="val -48179"/>
              </a:avLst>
            </a:pr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13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20" name="Espace réservé du texte 2">
              <a:extLst>
                <a:ext uri="{FF2B5EF4-FFF2-40B4-BE49-F238E27FC236}">
                  <a16:creationId xmlns:a16="http://schemas.microsoft.com/office/drawing/2014/main" id="{D0E1EE75-3B5F-4E0E-8B9B-4A0DBA6720B0}"/>
                </a:ext>
              </a:extLst>
            </p:cNvPr>
            <p:cNvSpPr txBox="1">
              <a:spLocks/>
            </p:cNvSpPr>
            <p:nvPr/>
          </p:nvSpPr>
          <p:spPr>
            <a:xfrm>
              <a:off x="1054629" y="3146896"/>
              <a:ext cx="3212570" cy="72201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51435" tIns="25718" rIns="51435" bIns="25718" rtlCol="0" anchor="ctr">
              <a:noAutofit/>
            </a:bodyPr>
            <a:lstStyle>
              <a:lvl1pPr marL="0" indent="0" algn="ctr" defTabSz="914400" rtl="0" eaLnBrk="1" latinLnBrk="0" hangingPunct="1">
                <a:lnSpc>
                  <a:spcPts val="32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rgbClr val="006B44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>
                <a:lnSpc>
                  <a:spcPct val="90000"/>
                </a:lnSpc>
                <a:spcBef>
                  <a:spcPts val="563"/>
                </a:spcBef>
              </a:pPr>
              <a:r>
                <a:rPr lang="de-AT" sz="1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Cartonboard </a:t>
              </a:r>
              <a:r>
                <a:rPr lang="de-AT" sz="16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has</a:t>
              </a:r>
              <a:r>
                <a:rPr lang="de-AT" sz="1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AT" sz="16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</a:t>
              </a:r>
              <a:r>
                <a:rPr lang="de-AT" sz="1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AT" sz="16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highest</a:t>
              </a:r>
              <a:r>
                <a:rPr lang="de-AT" sz="1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AT" sz="16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recycling</a:t>
              </a:r>
              <a:r>
                <a:rPr lang="de-AT" sz="1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rate </a:t>
              </a:r>
              <a:r>
                <a:rPr lang="de-AT" sz="16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</a:t>
              </a:r>
              <a:r>
                <a:rPr lang="de-AT" sz="1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all </a:t>
              </a:r>
              <a:r>
                <a:rPr lang="de-AT" sz="16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packaging</a:t>
              </a:r>
              <a:r>
                <a:rPr lang="de-AT" sz="1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AT" sz="16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materials</a:t>
              </a:r>
              <a:r>
                <a:rPr lang="de-AT" sz="1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514350">
                <a:lnSpc>
                  <a:spcPct val="90000"/>
                </a:lnSpc>
                <a:spcBef>
                  <a:spcPts val="563"/>
                </a:spcBef>
              </a:pPr>
              <a:r>
                <a:rPr lang="de-AT" sz="1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End </a:t>
              </a:r>
              <a:r>
                <a:rPr lang="de-AT" sz="16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consumers</a:t>
              </a:r>
              <a:r>
                <a:rPr lang="de-AT" sz="1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AT" sz="16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value</a:t>
              </a:r>
              <a:r>
                <a:rPr lang="de-AT" sz="1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AT" sz="16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</a:t>
              </a:r>
              <a:r>
                <a:rPr lang="de-AT" sz="1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AT" sz="16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truly</a:t>
              </a:r>
              <a:r>
                <a:rPr lang="de-AT" sz="1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AT" sz="16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functioning</a:t>
              </a:r>
              <a:r>
                <a:rPr lang="de-AT" sz="1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AT" sz="16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circular</a:t>
              </a:r>
              <a:r>
                <a:rPr lang="de-AT" sz="1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AT" sz="16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economy</a:t>
              </a:r>
              <a:r>
                <a:rPr lang="de-AT" sz="1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uppieren 21">
            <a:extLst>
              <a:ext uri="{FF2B5EF4-FFF2-40B4-BE49-F238E27FC236}">
                <a16:creationId xmlns:a16="http://schemas.microsoft.com/office/drawing/2014/main" id="{6F5697E4-04EA-4019-8509-00F854D9E18D}"/>
              </a:ext>
            </a:extLst>
          </p:cNvPr>
          <p:cNvGrpSpPr/>
          <p:nvPr/>
        </p:nvGrpSpPr>
        <p:grpSpPr>
          <a:xfrm>
            <a:off x="411120" y="2752698"/>
            <a:ext cx="2583598" cy="1630973"/>
            <a:chOff x="962025" y="2571750"/>
            <a:chExt cx="3305175" cy="1962150"/>
          </a:xfrm>
          <a:solidFill>
            <a:srgbClr val="92D050"/>
          </a:solidFill>
        </p:grpSpPr>
        <p:sp>
          <p:nvSpPr>
            <p:cNvPr id="22" name="Rechteckige Legende 22">
              <a:extLst>
                <a:ext uri="{FF2B5EF4-FFF2-40B4-BE49-F238E27FC236}">
                  <a16:creationId xmlns:a16="http://schemas.microsoft.com/office/drawing/2014/main" id="{08FFBF42-6DAF-4389-A41A-50B61D6AB8E6}"/>
                </a:ext>
              </a:extLst>
            </p:cNvPr>
            <p:cNvSpPr/>
            <p:nvPr/>
          </p:nvSpPr>
          <p:spPr>
            <a:xfrm>
              <a:off x="962025" y="2571750"/>
              <a:ext cx="3305175" cy="1962150"/>
            </a:xfrm>
            <a:prstGeom prst="wedgeRectCallout">
              <a:avLst>
                <a:gd name="adj1" fmla="val -22563"/>
                <a:gd name="adj2" fmla="val -48179"/>
              </a:avLst>
            </a:prstGeom>
            <a:solidFill>
              <a:srgbClr val="AEC683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13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23" name="Espace réservé du texte 2">
              <a:extLst>
                <a:ext uri="{FF2B5EF4-FFF2-40B4-BE49-F238E27FC236}">
                  <a16:creationId xmlns:a16="http://schemas.microsoft.com/office/drawing/2014/main" id="{B375251F-19F2-4CDE-94CA-B209332F2F83}"/>
                </a:ext>
              </a:extLst>
            </p:cNvPr>
            <p:cNvSpPr txBox="1">
              <a:spLocks/>
            </p:cNvSpPr>
            <p:nvPr/>
          </p:nvSpPr>
          <p:spPr>
            <a:xfrm>
              <a:off x="1054630" y="3146896"/>
              <a:ext cx="3136370" cy="722017"/>
            </a:xfrm>
            <a:prstGeom prst="rect">
              <a:avLst/>
            </a:prstGeom>
            <a:solidFill>
              <a:srgbClr val="AEC683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 defTabSz="685800">
                <a:defRPr sz="1350">
                  <a:solidFill>
                    <a:prstClr val="white"/>
                  </a:solidFill>
                  <a:latin typeface="Corbel" panose="020B0503020204020204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de-AT" sz="1600" dirty="0">
                  <a:latin typeface="+mn-lt"/>
                </a:rPr>
                <a:t>Cartonboard will </a:t>
              </a:r>
              <a:r>
                <a:rPr lang="de-AT" sz="1600" dirty="0" err="1">
                  <a:latin typeface="+mn-lt"/>
                </a:rPr>
                <a:t>become</a:t>
              </a:r>
              <a:r>
                <a:rPr lang="de-AT" sz="1600" dirty="0">
                  <a:latin typeface="+mn-lt"/>
                </a:rPr>
                <a:t> </a:t>
              </a:r>
              <a:r>
                <a:rPr lang="de-AT" sz="1600" dirty="0" err="1">
                  <a:latin typeface="+mn-lt"/>
                </a:rPr>
                <a:t>nature</a:t>
              </a:r>
              <a:r>
                <a:rPr lang="de-AT" sz="1600" dirty="0">
                  <a:latin typeface="+mn-lt"/>
                </a:rPr>
                <a:t> </a:t>
              </a:r>
              <a:r>
                <a:rPr lang="de-AT" sz="1600" dirty="0" err="1">
                  <a:latin typeface="+mn-lt"/>
                </a:rPr>
                <a:t>again</a:t>
              </a:r>
              <a:r>
                <a:rPr lang="de-AT" sz="1600" dirty="0">
                  <a:latin typeface="+mn-lt"/>
                </a:rPr>
                <a:t> </a:t>
              </a:r>
              <a:r>
                <a:rPr lang="de-AT" sz="1600" dirty="0" err="1">
                  <a:latin typeface="+mn-lt"/>
                </a:rPr>
                <a:t>and</a:t>
              </a:r>
              <a:r>
                <a:rPr lang="de-AT" sz="1600" dirty="0">
                  <a:latin typeface="+mn-lt"/>
                </a:rPr>
                <a:t> </a:t>
              </a:r>
              <a:r>
                <a:rPr lang="de-AT" sz="1600" dirty="0" err="1">
                  <a:latin typeface="+mn-lt"/>
                </a:rPr>
                <a:t>leaves</a:t>
              </a:r>
              <a:r>
                <a:rPr lang="de-AT" sz="1600" dirty="0">
                  <a:latin typeface="+mn-lt"/>
                </a:rPr>
                <a:t> </a:t>
              </a:r>
              <a:r>
                <a:rPr lang="de-AT" sz="1600" dirty="0" err="1">
                  <a:latin typeface="+mn-lt"/>
                </a:rPr>
                <a:t>no</a:t>
              </a:r>
              <a:r>
                <a:rPr lang="de-AT" sz="1600" dirty="0">
                  <a:latin typeface="+mn-lt"/>
                </a:rPr>
                <a:t> </a:t>
              </a:r>
              <a:r>
                <a:rPr lang="de-AT" sz="1600" dirty="0" err="1">
                  <a:latin typeface="+mn-lt"/>
                </a:rPr>
                <a:t>scars</a:t>
              </a:r>
              <a:r>
                <a:rPr lang="de-AT" sz="1600" dirty="0">
                  <a:latin typeface="+mn-lt"/>
                </a:rPr>
                <a:t> in </a:t>
              </a:r>
              <a:r>
                <a:rPr lang="de-AT" sz="1600" dirty="0" err="1">
                  <a:latin typeface="+mn-lt"/>
                </a:rPr>
                <a:t>the</a:t>
              </a:r>
              <a:r>
                <a:rPr lang="de-AT" sz="1600" dirty="0">
                  <a:latin typeface="+mn-lt"/>
                </a:rPr>
                <a:t> </a:t>
              </a:r>
              <a:r>
                <a:rPr lang="de-AT" sz="1600" dirty="0" err="1">
                  <a:latin typeface="+mn-lt"/>
                </a:rPr>
                <a:t>environment</a:t>
              </a:r>
              <a:r>
                <a:rPr lang="de-AT" sz="1600" dirty="0">
                  <a:latin typeface="+mn-lt"/>
                </a:rPr>
                <a:t>. </a:t>
              </a:r>
              <a:endParaRPr lang="en-US" sz="1600" dirty="0">
                <a:latin typeface="+mn-lt"/>
              </a:endParaRPr>
            </a:p>
          </p:txBody>
        </p:sp>
      </p:grpSp>
      <p:grpSp>
        <p:nvGrpSpPr>
          <p:cNvPr id="24" name="Gruppieren 14">
            <a:extLst>
              <a:ext uri="{FF2B5EF4-FFF2-40B4-BE49-F238E27FC236}">
                <a16:creationId xmlns:a16="http://schemas.microsoft.com/office/drawing/2014/main" id="{F7984F91-753D-4E0E-9A1F-73F2064665E1}"/>
              </a:ext>
            </a:extLst>
          </p:cNvPr>
          <p:cNvGrpSpPr/>
          <p:nvPr/>
        </p:nvGrpSpPr>
        <p:grpSpPr>
          <a:xfrm>
            <a:off x="411120" y="920096"/>
            <a:ext cx="2583598" cy="1608190"/>
            <a:chOff x="962025" y="2571750"/>
            <a:chExt cx="3305175" cy="1962150"/>
          </a:xfrm>
          <a:solidFill>
            <a:schemeClr val="accent3">
              <a:lumMod val="50000"/>
            </a:schemeClr>
          </a:solidFill>
        </p:grpSpPr>
        <p:sp>
          <p:nvSpPr>
            <p:cNvPr id="25" name="Rechteckige Legende 15">
              <a:extLst>
                <a:ext uri="{FF2B5EF4-FFF2-40B4-BE49-F238E27FC236}">
                  <a16:creationId xmlns:a16="http://schemas.microsoft.com/office/drawing/2014/main" id="{E49E4C55-FEE6-4E7C-BB6B-222284B27E04}"/>
                </a:ext>
              </a:extLst>
            </p:cNvPr>
            <p:cNvSpPr/>
            <p:nvPr/>
          </p:nvSpPr>
          <p:spPr>
            <a:xfrm>
              <a:off x="962025" y="2571750"/>
              <a:ext cx="3305175" cy="1962150"/>
            </a:xfrm>
            <a:prstGeom prst="wedgeRectCallout">
              <a:avLst>
                <a:gd name="adj1" fmla="val -22563"/>
                <a:gd name="adj2" fmla="val -48179"/>
              </a:avLst>
            </a:pr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13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26" name="Espace réservé du texte 2">
              <a:extLst>
                <a:ext uri="{FF2B5EF4-FFF2-40B4-BE49-F238E27FC236}">
                  <a16:creationId xmlns:a16="http://schemas.microsoft.com/office/drawing/2014/main" id="{CC20B50F-53EB-48AD-BC5A-2C5F68E9164E}"/>
                </a:ext>
              </a:extLst>
            </p:cNvPr>
            <p:cNvSpPr txBox="1">
              <a:spLocks/>
            </p:cNvSpPr>
            <p:nvPr/>
          </p:nvSpPr>
          <p:spPr>
            <a:xfrm>
              <a:off x="1046426" y="3191817"/>
              <a:ext cx="3136370" cy="72201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51435" tIns="25718" rIns="51435" bIns="25718" rtlCol="0" anchor="ctr">
              <a:noAutofit/>
            </a:bodyPr>
            <a:lstStyle>
              <a:lvl1pPr marL="0" indent="0" algn="ctr" defTabSz="914400" rtl="0" eaLnBrk="1" latinLnBrk="0" hangingPunct="1">
                <a:lnSpc>
                  <a:spcPts val="32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rgbClr val="006B44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>
                <a:lnSpc>
                  <a:spcPct val="90000"/>
                </a:lnSpc>
                <a:spcBef>
                  <a:spcPts val="563"/>
                </a:spcBef>
              </a:pPr>
              <a:endParaRPr lang="de-AT" sz="10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514350">
                <a:lnSpc>
                  <a:spcPct val="90000"/>
                </a:lnSpc>
                <a:spcBef>
                  <a:spcPts val="563"/>
                </a:spcBef>
              </a:pPr>
              <a:r>
                <a:rPr lang="de-AT" sz="16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Forests</a:t>
              </a:r>
              <a:r>
                <a:rPr lang="de-AT" sz="1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AT" sz="16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represent</a:t>
              </a:r>
              <a:r>
                <a:rPr lang="de-AT" sz="1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AT" sz="16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significant</a:t>
              </a:r>
              <a:r>
                <a:rPr lang="de-AT" sz="1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AT" sz="16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carbon</a:t>
              </a:r>
              <a:r>
                <a:rPr lang="de-AT" sz="1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AT" sz="16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reservoirs</a:t>
              </a:r>
              <a:r>
                <a:rPr lang="de-AT" sz="1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AT" sz="16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that</a:t>
              </a:r>
              <a:r>
                <a:rPr lang="de-AT" sz="1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AT" sz="16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are</a:t>
              </a:r>
              <a:r>
                <a:rPr lang="de-AT" sz="1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AT" sz="16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bound</a:t>
              </a:r>
              <a:r>
                <a:rPr lang="de-AT" sz="1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 </a:t>
              </a:r>
              <a:r>
                <a:rPr lang="de-AT" sz="16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</a:t>
              </a:r>
              <a:r>
                <a:rPr lang="de-AT" sz="1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AT" sz="16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cartonboard</a:t>
              </a:r>
              <a:r>
                <a:rPr lang="de-AT" sz="1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*.</a:t>
              </a:r>
            </a:p>
            <a:p>
              <a:pPr defTabSz="514350">
                <a:lnSpc>
                  <a:spcPct val="90000"/>
                </a:lnSpc>
                <a:spcBef>
                  <a:spcPts val="563"/>
                </a:spcBef>
              </a:pPr>
              <a:br>
                <a:rPr lang="de-AT" sz="105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US" sz="10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Textfeld 2">
            <a:extLst>
              <a:ext uri="{FF2B5EF4-FFF2-40B4-BE49-F238E27FC236}">
                <a16:creationId xmlns:a16="http://schemas.microsoft.com/office/drawing/2014/main" id="{D1494DBF-260C-4A2E-B19A-F1EB2D5A793A}"/>
              </a:ext>
            </a:extLst>
          </p:cNvPr>
          <p:cNvSpPr txBox="1"/>
          <p:nvPr/>
        </p:nvSpPr>
        <p:spPr>
          <a:xfrm>
            <a:off x="0" y="4915749"/>
            <a:ext cx="581471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*The biogenic CO</a:t>
            </a:r>
            <a:r>
              <a:rPr lang="en-US" sz="750" baseline="-250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75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sequestration of the forests almost equals the CO</a:t>
            </a:r>
            <a:r>
              <a:rPr lang="en-US" sz="750" baseline="-250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75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emission of </a:t>
            </a:r>
            <a:r>
              <a:rPr lang="en-US" sz="75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cartonboard</a:t>
            </a:r>
            <a:r>
              <a:rPr lang="en-US" sz="75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production.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29AA3C-5D4D-45D8-A296-9D05665103D8}"/>
              </a:ext>
            </a:extLst>
          </p:cNvPr>
          <p:cNvSpPr/>
          <p:nvPr/>
        </p:nvSpPr>
        <p:spPr>
          <a:xfrm>
            <a:off x="3184195" y="766207"/>
            <a:ext cx="29345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1400" b="1" i="1" u="sng" dirty="0">
                <a:solidFill>
                  <a:srgbClr val="FF0000"/>
                </a:solidFill>
              </a:rPr>
              <a:t>A real and functional circular economy</a:t>
            </a:r>
            <a:endParaRPr lang="en-GB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04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C9F515E-B9FD-4630-83BD-F46FF544F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20" y="2291286"/>
            <a:ext cx="911555" cy="9115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1B18A85-5AB3-4D9E-BD55-9FDAB0E50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640" y="1656566"/>
            <a:ext cx="584502" cy="680046"/>
          </a:xfrm>
          <a:prstGeom prst="rect">
            <a:avLst/>
          </a:prstGeom>
        </p:spPr>
      </p:pic>
      <p:grpSp>
        <p:nvGrpSpPr>
          <p:cNvPr id="3" name="Group 69"/>
          <p:cNvGrpSpPr/>
          <p:nvPr/>
        </p:nvGrpSpPr>
        <p:grpSpPr>
          <a:xfrm>
            <a:off x="2171093" y="681177"/>
            <a:ext cx="2088884" cy="630363"/>
            <a:chOff x="339399" y="4033820"/>
            <a:chExt cx="2061601" cy="784457"/>
          </a:xfrm>
        </p:grpSpPr>
        <p:sp>
          <p:nvSpPr>
            <p:cNvPr id="13" name="Rounded Rectangle 12"/>
            <p:cNvSpPr/>
            <p:nvPr/>
          </p:nvSpPr>
          <p:spPr>
            <a:xfrm>
              <a:off x="339399" y="4033820"/>
              <a:ext cx="2015786" cy="784457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8900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8273" y="4243689"/>
              <a:ext cx="2032727" cy="527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890074"/>
                  </a:solidFill>
                  <a:cs typeface="Calibri Light"/>
                </a:rPr>
                <a:t>Fluted corrugated </a:t>
              </a:r>
              <a:br>
                <a:rPr lang="en-GB" sz="1200" dirty="0">
                  <a:solidFill>
                    <a:srgbClr val="890074"/>
                  </a:solidFill>
                  <a:latin typeface="Calibri Light"/>
                  <a:cs typeface="Calibri Light"/>
                </a:rPr>
              </a:br>
              <a:r>
                <a:rPr lang="en-GB" sz="1200" dirty="0">
                  <a:solidFill>
                    <a:srgbClr val="890074"/>
                  </a:solidFill>
                  <a:latin typeface="Calibri Light"/>
                  <a:cs typeface="Calibri Light"/>
                </a:rPr>
                <a:t>food packaging</a:t>
              </a:r>
            </a:p>
          </p:txBody>
        </p:sp>
      </p:grpSp>
      <p:grpSp>
        <p:nvGrpSpPr>
          <p:cNvPr id="4" name="Group 70"/>
          <p:cNvGrpSpPr/>
          <p:nvPr/>
        </p:nvGrpSpPr>
        <p:grpSpPr>
          <a:xfrm>
            <a:off x="2171093" y="546127"/>
            <a:ext cx="1440209" cy="317284"/>
            <a:chOff x="-669844" y="3041357"/>
            <a:chExt cx="2152850" cy="369115"/>
          </a:xfrm>
        </p:grpSpPr>
        <p:sp>
          <p:nvSpPr>
            <p:cNvPr id="11" name="Rounded Rectangle 10"/>
            <p:cNvSpPr/>
            <p:nvPr/>
          </p:nvSpPr>
          <p:spPr>
            <a:xfrm>
              <a:off x="-669844" y="3049143"/>
              <a:ext cx="2152850" cy="338296"/>
            </a:xfrm>
            <a:prstGeom prst="roundRect">
              <a:avLst/>
            </a:prstGeom>
            <a:solidFill>
              <a:srgbClr val="890074"/>
            </a:solidFill>
            <a:ln w="28575">
              <a:solidFill>
                <a:srgbClr val="8900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-649578" y="3041357"/>
              <a:ext cx="1701052" cy="3691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500" dirty="0">
                  <a:solidFill>
                    <a:schemeClr val="bg1"/>
                  </a:solidFill>
                  <a:latin typeface="Calibri"/>
                  <a:cs typeface="Calibri"/>
                </a:rPr>
                <a:t>BLACKBURN</a:t>
              </a:r>
            </a:p>
          </p:txBody>
        </p:sp>
      </p:grpSp>
      <p:grpSp>
        <p:nvGrpSpPr>
          <p:cNvPr id="10" name="Group 45"/>
          <p:cNvGrpSpPr/>
          <p:nvPr/>
        </p:nvGrpSpPr>
        <p:grpSpPr>
          <a:xfrm>
            <a:off x="2528898" y="1533366"/>
            <a:ext cx="1933956" cy="687120"/>
            <a:chOff x="339401" y="2522501"/>
            <a:chExt cx="1656754" cy="784457"/>
          </a:xfrm>
        </p:grpSpPr>
        <p:sp>
          <p:nvSpPr>
            <p:cNvPr id="27" name="Rounded Rectangle 26"/>
            <p:cNvSpPr/>
            <p:nvPr/>
          </p:nvSpPr>
          <p:spPr>
            <a:xfrm>
              <a:off x="339401" y="2522501"/>
              <a:ext cx="1656754" cy="784457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407E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68274" y="2744517"/>
              <a:ext cx="1553495" cy="5270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407EC9"/>
                  </a:solidFill>
                  <a:latin typeface="Calibri Light"/>
                  <a:cs typeface="Calibri Light"/>
                </a:rPr>
                <a:t>Folding carton packaging</a:t>
              </a:r>
            </a:p>
            <a:p>
              <a:r>
                <a:rPr lang="en-GB" sz="1200" dirty="0">
                  <a:solidFill>
                    <a:srgbClr val="407EC9"/>
                  </a:solidFill>
                  <a:latin typeface="Calibri Light"/>
                  <a:cs typeface="Calibri Light"/>
                </a:rPr>
                <a:t>Paper Wraps &amp; Straws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511203" y="1372529"/>
            <a:ext cx="1702353" cy="323165"/>
          </a:xfrm>
          <a:prstGeom prst="rect">
            <a:avLst/>
          </a:prstGeom>
          <a:solidFill>
            <a:srgbClr val="407EC9"/>
          </a:solidFill>
        </p:spPr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schemeClr val="bg1"/>
                </a:solidFill>
                <a:latin typeface="Calibri"/>
                <a:cs typeface="Calibri"/>
              </a:rPr>
              <a:t>BELFAST &amp; ANTRIM</a:t>
            </a:r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7806" y="7739"/>
            <a:ext cx="6084914" cy="397548"/>
          </a:xfrm>
        </p:spPr>
        <p:txBody>
          <a:bodyPr/>
          <a:lstStyle/>
          <a:p>
            <a:r>
              <a:rPr lang="en-GB" b="1" dirty="0"/>
              <a:t>Huhtamaki Foodservice (UK &amp; Ireland)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18DF48-9EC8-4C82-8105-C771A1F87B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52" t="17640" r="13411" b="19242"/>
          <a:stretch/>
        </p:blipFill>
        <p:spPr>
          <a:xfrm>
            <a:off x="4474234" y="450226"/>
            <a:ext cx="3519425" cy="439903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DAA17C9-9602-43C7-AC77-3175F47C199D}"/>
              </a:ext>
            </a:extLst>
          </p:cNvPr>
          <p:cNvSpPr txBox="1"/>
          <p:nvPr/>
        </p:nvSpPr>
        <p:spPr>
          <a:xfrm>
            <a:off x="5798808" y="2600988"/>
            <a:ext cx="78661" cy="108794"/>
          </a:xfrm>
          <a:prstGeom prst="rect">
            <a:avLst/>
          </a:prstGeom>
          <a:solidFill>
            <a:srgbClr val="407EC9"/>
          </a:solidFill>
        </p:spPr>
        <p:txBody>
          <a:bodyPr wrap="square" rtlCol="0">
            <a:spAutoFit/>
          </a:bodyPr>
          <a:lstStyle/>
          <a:p>
            <a:endParaRPr lang="en-GB" sz="15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9" name="Rounded Rectangle 10">
            <a:extLst>
              <a:ext uri="{FF2B5EF4-FFF2-40B4-BE49-F238E27FC236}">
                <a16:creationId xmlns:a16="http://schemas.microsoft.com/office/drawing/2014/main" id="{CD613F69-C089-49FF-9404-FDC2542B9483}"/>
              </a:ext>
            </a:extLst>
          </p:cNvPr>
          <p:cNvSpPr/>
          <p:nvPr/>
        </p:nvSpPr>
        <p:spPr>
          <a:xfrm flipH="1">
            <a:off x="6767092" y="2541294"/>
            <a:ext cx="69240" cy="75556"/>
          </a:xfrm>
          <a:prstGeom prst="roundRect">
            <a:avLst/>
          </a:prstGeom>
          <a:solidFill>
            <a:srgbClr val="890074"/>
          </a:solidFill>
          <a:ln w="28575">
            <a:solidFill>
              <a:srgbClr val="8900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00" dirty="0"/>
          </a:p>
        </p:txBody>
      </p:sp>
      <p:sp>
        <p:nvSpPr>
          <p:cNvPr id="30" name="Rounded Rectangle 17">
            <a:extLst>
              <a:ext uri="{FF2B5EF4-FFF2-40B4-BE49-F238E27FC236}">
                <a16:creationId xmlns:a16="http://schemas.microsoft.com/office/drawing/2014/main" id="{A392A3B7-1012-4E56-B7C7-B5D84A26BE0E}"/>
              </a:ext>
            </a:extLst>
          </p:cNvPr>
          <p:cNvSpPr/>
          <p:nvPr/>
        </p:nvSpPr>
        <p:spPr>
          <a:xfrm>
            <a:off x="7018247" y="4301202"/>
            <a:ext cx="69515" cy="100627"/>
          </a:xfrm>
          <a:prstGeom prst="roundRect">
            <a:avLst/>
          </a:prstGeom>
          <a:solidFill>
            <a:srgbClr val="CE0F69"/>
          </a:solidFill>
          <a:ln w="28575">
            <a:solidFill>
              <a:srgbClr val="CE0F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F007C1E-A6FB-4A65-8825-CA08C1BE2FBD}"/>
              </a:ext>
            </a:extLst>
          </p:cNvPr>
          <p:cNvSpPr txBox="1"/>
          <p:nvPr/>
        </p:nvSpPr>
        <p:spPr>
          <a:xfrm>
            <a:off x="5689420" y="2650013"/>
            <a:ext cx="78660" cy="10879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endParaRPr lang="en-GB" sz="15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grpSp>
        <p:nvGrpSpPr>
          <p:cNvPr id="33" name="Group 45">
            <a:extLst>
              <a:ext uri="{FF2B5EF4-FFF2-40B4-BE49-F238E27FC236}">
                <a16:creationId xmlns:a16="http://schemas.microsoft.com/office/drawing/2014/main" id="{A54F71C1-C67C-45F9-917D-A431116AB30C}"/>
              </a:ext>
            </a:extLst>
          </p:cNvPr>
          <p:cNvGrpSpPr/>
          <p:nvPr/>
        </p:nvGrpSpPr>
        <p:grpSpPr>
          <a:xfrm>
            <a:off x="1843370" y="2449711"/>
            <a:ext cx="2399101" cy="809899"/>
            <a:chOff x="339401" y="2522501"/>
            <a:chExt cx="1656754" cy="784457"/>
          </a:xfrm>
        </p:grpSpPr>
        <p:sp>
          <p:nvSpPr>
            <p:cNvPr id="34" name="Rounded Rectangle 26">
              <a:extLst>
                <a:ext uri="{FF2B5EF4-FFF2-40B4-BE49-F238E27FC236}">
                  <a16:creationId xmlns:a16="http://schemas.microsoft.com/office/drawing/2014/main" id="{4AB0F986-A539-40DE-8230-BB24FA4D1A4F}"/>
                </a:ext>
              </a:extLst>
            </p:cNvPr>
            <p:cNvSpPr/>
            <p:nvPr/>
          </p:nvSpPr>
          <p:spPr>
            <a:xfrm>
              <a:off x="339401" y="2522501"/>
              <a:ext cx="1656754" cy="784457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ED8B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5161FED-AED2-42CE-A9E8-0A069567BF46}"/>
                </a:ext>
              </a:extLst>
            </p:cNvPr>
            <p:cNvSpPr txBox="1"/>
            <p:nvPr/>
          </p:nvSpPr>
          <p:spPr>
            <a:xfrm>
              <a:off x="368274" y="2772273"/>
              <a:ext cx="1627881" cy="4471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ED8B00"/>
                  </a:solidFill>
                  <a:latin typeface="Calibri Light"/>
                  <a:cs typeface="Calibri Light"/>
                </a:rPr>
                <a:t>Waste conversion process.</a:t>
              </a:r>
            </a:p>
            <a:p>
              <a:r>
                <a:rPr lang="en-GB" sz="1200" dirty="0">
                  <a:solidFill>
                    <a:srgbClr val="ED8B00"/>
                  </a:solidFill>
                  <a:cs typeface="Calibri Light"/>
                </a:rPr>
                <a:t>Fibre pulp packaging – cup carriers;</a:t>
              </a:r>
              <a:endParaRPr lang="en-GB" sz="1200" dirty="0">
                <a:solidFill>
                  <a:srgbClr val="ED8B00"/>
                </a:solidFill>
                <a:latin typeface="Calibri Light"/>
                <a:cs typeface="Calibri Light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94DE5B2F-5D1F-4F16-A403-2170BFF38471}"/>
              </a:ext>
            </a:extLst>
          </p:cNvPr>
          <p:cNvSpPr txBox="1"/>
          <p:nvPr/>
        </p:nvSpPr>
        <p:spPr>
          <a:xfrm>
            <a:off x="1829518" y="2349399"/>
            <a:ext cx="1430334" cy="323165"/>
          </a:xfrm>
          <a:prstGeom prst="rect">
            <a:avLst/>
          </a:prstGeom>
          <a:solidFill>
            <a:srgbClr val="ED8B00"/>
          </a:solidFill>
        </p:spPr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schemeClr val="bg1"/>
                </a:solidFill>
                <a:latin typeface="Calibri"/>
                <a:cs typeface="Calibri"/>
              </a:rPr>
              <a:t>LURGAN</a:t>
            </a:r>
          </a:p>
        </p:txBody>
      </p:sp>
      <p:grpSp>
        <p:nvGrpSpPr>
          <p:cNvPr id="7" name="Group 45"/>
          <p:cNvGrpSpPr/>
          <p:nvPr/>
        </p:nvGrpSpPr>
        <p:grpSpPr>
          <a:xfrm>
            <a:off x="2097069" y="3571184"/>
            <a:ext cx="2145402" cy="475142"/>
            <a:chOff x="339401" y="2516088"/>
            <a:chExt cx="1887645" cy="790870"/>
          </a:xfrm>
        </p:grpSpPr>
        <p:sp>
          <p:nvSpPr>
            <p:cNvPr id="20" name="Rounded Rectangle 19"/>
            <p:cNvSpPr/>
            <p:nvPr/>
          </p:nvSpPr>
          <p:spPr>
            <a:xfrm>
              <a:off x="339401" y="2516088"/>
              <a:ext cx="1726744" cy="7908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E0F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47360" y="2666896"/>
              <a:ext cx="1879686" cy="395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CE0F69"/>
                  </a:solidFill>
                  <a:latin typeface="Calibri Light"/>
                  <a:cs typeface="Calibri Light"/>
                </a:rPr>
                <a:t>Paper hot &amp; cold cups</a:t>
              </a:r>
            </a:p>
          </p:txBody>
        </p:sp>
      </p:grpSp>
      <p:grpSp>
        <p:nvGrpSpPr>
          <p:cNvPr id="8" name="Group 46"/>
          <p:cNvGrpSpPr/>
          <p:nvPr/>
        </p:nvGrpSpPr>
        <p:grpSpPr>
          <a:xfrm>
            <a:off x="2064487" y="3412899"/>
            <a:ext cx="1544615" cy="277441"/>
            <a:chOff x="-1212851" y="2667073"/>
            <a:chExt cx="2199241" cy="396527"/>
          </a:xfrm>
        </p:grpSpPr>
        <p:sp>
          <p:nvSpPr>
            <p:cNvPr id="18" name="Rounded Rectangle 17"/>
            <p:cNvSpPr/>
            <p:nvPr/>
          </p:nvSpPr>
          <p:spPr>
            <a:xfrm>
              <a:off x="-1166460" y="2725304"/>
              <a:ext cx="2152850" cy="338296"/>
            </a:xfrm>
            <a:prstGeom prst="roundRect">
              <a:avLst/>
            </a:prstGeom>
            <a:solidFill>
              <a:srgbClr val="CE0F69"/>
            </a:solidFill>
            <a:ln w="28575">
              <a:solidFill>
                <a:srgbClr val="CE0F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-1212851" y="2667073"/>
              <a:ext cx="1385833" cy="369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500" dirty="0">
                  <a:solidFill>
                    <a:schemeClr val="bg1"/>
                  </a:solidFill>
                  <a:latin typeface="Calibri"/>
                  <a:cs typeface="Calibri"/>
                </a:rPr>
                <a:t>GOSPORT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107EC14-7103-44B2-872B-2FC085AF80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669" y="3571183"/>
            <a:ext cx="1032815" cy="6173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1B7133-D18D-414A-8807-B4A36F1B48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60" y="3506773"/>
            <a:ext cx="1068537" cy="5765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810E1CA-CDDE-4FA9-929C-49ECE4C3C31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403" y="2469564"/>
            <a:ext cx="1059574" cy="916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7E77779-46F5-4563-B018-0E0C351798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4862" y="517532"/>
            <a:ext cx="1790256" cy="8065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C0069BB-5394-4610-BC44-3A416BD34CB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9034" t="6956" r="12601" b="12874"/>
          <a:stretch/>
        </p:blipFill>
        <p:spPr>
          <a:xfrm>
            <a:off x="752616" y="1789667"/>
            <a:ext cx="659799" cy="49277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C2F1201-4B6B-4AB7-A104-54FBE27CA9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6069" y="1502594"/>
            <a:ext cx="624025" cy="736350"/>
          </a:xfrm>
          <a:prstGeom prst="rect">
            <a:avLst/>
          </a:prstGeom>
        </p:spPr>
      </p:pic>
      <p:sp>
        <p:nvSpPr>
          <p:cNvPr id="38" name="Rounded Rectangle 10">
            <a:extLst>
              <a:ext uri="{FF2B5EF4-FFF2-40B4-BE49-F238E27FC236}">
                <a16:creationId xmlns:a16="http://schemas.microsoft.com/office/drawing/2014/main" id="{472E9307-BFAD-4255-964B-F70A0DA30496}"/>
              </a:ext>
            </a:extLst>
          </p:cNvPr>
          <p:cNvSpPr/>
          <p:nvPr/>
        </p:nvSpPr>
        <p:spPr>
          <a:xfrm flipH="1">
            <a:off x="4998275" y="3375493"/>
            <a:ext cx="69240" cy="75556"/>
          </a:xfrm>
          <a:prstGeom prst="roundRect">
            <a:avLst/>
          </a:prstGeom>
          <a:solidFill>
            <a:schemeClr val="accent1"/>
          </a:solidFill>
          <a:ln w="28575">
            <a:solidFill>
              <a:srgbClr val="8900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00" dirty="0"/>
          </a:p>
        </p:txBody>
      </p:sp>
      <p:grpSp>
        <p:nvGrpSpPr>
          <p:cNvPr id="39" name="Group 45">
            <a:extLst>
              <a:ext uri="{FF2B5EF4-FFF2-40B4-BE49-F238E27FC236}">
                <a16:creationId xmlns:a16="http://schemas.microsoft.com/office/drawing/2014/main" id="{90A931A3-3DA2-4CE1-B001-B75BEABB6042}"/>
              </a:ext>
            </a:extLst>
          </p:cNvPr>
          <p:cNvGrpSpPr/>
          <p:nvPr/>
        </p:nvGrpSpPr>
        <p:grpSpPr>
          <a:xfrm>
            <a:off x="2668417" y="4430164"/>
            <a:ext cx="2145402" cy="553353"/>
            <a:chOff x="339401" y="2516088"/>
            <a:chExt cx="1887645" cy="790870"/>
          </a:xfrm>
          <a:noFill/>
        </p:grpSpPr>
        <p:sp>
          <p:nvSpPr>
            <p:cNvPr id="40" name="Rounded Rectangle 19">
              <a:extLst>
                <a:ext uri="{FF2B5EF4-FFF2-40B4-BE49-F238E27FC236}">
                  <a16:creationId xmlns:a16="http://schemas.microsoft.com/office/drawing/2014/main" id="{DC02E934-C156-4C50-8EBE-0ACE1E79ACBB}"/>
                </a:ext>
              </a:extLst>
            </p:cNvPr>
            <p:cNvSpPr/>
            <p:nvPr/>
          </p:nvSpPr>
          <p:spPr>
            <a:xfrm>
              <a:off x="339401" y="2516088"/>
              <a:ext cx="1726744" cy="790870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ADBADB9-0D9F-42EA-83EB-ACCDE9F8F3FA}"/>
                </a:ext>
              </a:extLst>
            </p:cNvPr>
            <p:cNvSpPr txBox="1"/>
            <p:nvPr/>
          </p:nvSpPr>
          <p:spPr>
            <a:xfrm>
              <a:off x="347360" y="2666896"/>
              <a:ext cx="1879686" cy="39589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n-GB" sz="1200" dirty="0">
                <a:solidFill>
                  <a:srgbClr val="CE0F69"/>
                </a:solidFill>
                <a:latin typeface="Calibri Light"/>
                <a:cs typeface="Calibri Light"/>
              </a:endParaRPr>
            </a:p>
          </p:txBody>
        </p:sp>
      </p:grpSp>
      <p:grpSp>
        <p:nvGrpSpPr>
          <p:cNvPr id="45" name="Group 45">
            <a:extLst>
              <a:ext uri="{FF2B5EF4-FFF2-40B4-BE49-F238E27FC236}">
                <a16:creationId xmlns:a16="http://schemas.microsoft.com/office/drawing/2014/main" id="{5BBD58A0-7F89-45DB-82A7-9EFF8C67A0AF}"/>
              </a:ext>
            </a:extLst>
          </p:cNvPr>
          <p:cNvGrpSpPr/>
          <p:nvPr/>
        </p:nvGrpSpPr>
        <p:grpSpPr>
          <a:xfrm>
            <a:off x="2268887" y="4366211"/>
            <a:ext cx="2438880" cy="809898"/>
            <a:chOff x="691450" y="3379729"/>
            <a:chExt cx="1898128" cy="926934"/>
          </a:xfrm>
        </p:grpSpPr>
        <p:sp>
          <p:nvSpPr>
            <p:cNvPr id="46" name="Rounded Rectangle 19">
              <a:extLst>
                <a:ext uri="{FF2B5EF4-FFF2-40B4-BE49-F238E27FC236}">
                  <a16:creationId xmlns:a16="http://schemas.microsoft.com/office/drawing/2014/main" id="{93D1D234-A134-4B29-B515-1097CD07AAB5}"/>
                </a:ext>
              </a:extLst>
            </p:cNvPr>
            <p:cNvSpPr/>
            <p:nvPr/>
          </p:nvSpPr>
          <p:spPr>
            <a:xfrm>
              <a:off x="691450" y="3379729"/>
              <a:ext cx="1726744" cy="7908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86EF7EC-559C-4B8F-8C58-B77345170DCA}"/>
                </a:ext>
              </a:extLst>
            </p:cNvPr>
            <p:cNvSpPr txBox="1"/>
            <p:nvPr/>
          </p:nvSpPr>
          <p:spPr>
            <a:xfrm>
              <a:off x="709892" y="3470912"/>
              <a:ext cx="1879686" cy="835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chemeClr val="tx2"/>
                  </a:solidFill>
                  <a:cs typeface="Calibri Light"/>
                </a:rPr>
                <a:t>Small run carton &amp; cups</a:t>
              </a:r>
              <a:br>
                <a:rPr lang="en-GB" sz="1200" dirty="0">
                  <a:solidFill>
                    <a:schemeClr val="tx2"/>
                  </a:solidFill>
                  <a:cs typeface="Calibri Light"/>
                </a:rPr>
              </a:br>
              <a:r>
                <a:rPr lang="en-GB" sz="1200" dirty="0">
                  <a:solidFill>
                    <a:schemeClr val="tx2"/>
                  </a:solidFill>
                  <a:cs typeface="Calibri Light"/>
                </a:rPr>
                <a:t>Compostable </a:t>
              </a:r>
              <a:r>
                <a:rPr lang="en-GB" sz="1200" dirty="0" err="1">
                  <a:solidFill>
                    <a:schemeClr val="tx2"/>
                  </a:solidFill>
                  <a:cs typeface="Calibri Light"/>
                </a:rPr>
                <a:t>vegware</a:t>
              </a:r>
              <a:r>
                <a:rPr lang="en-GB" sz="1200" dirty="0">
                  <a:solidFill>
                    <a:schemeClr val="tx2"/>
                  </a:solidFill>
                  <a:cs typeface="Calibri Light"/>
                </a:rPr>
                <a:t> cups</a:t>
              </a:r>
            </a:p>
            <a:p>
              <a:r>
                <a:rPr lang="en-GB" sz="1200" dirty="0">
                  <a:solidFill>
                    <a:schemeClr val="tx2"/>
                  </a:solidFill>
                  <a:cs typeface="Calibri Light"/>
                </a:rPr>
                <a:t>Digital print options</a:t>
              </a: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E7C48131-1529-4ACD-84B2-E8C8B99479AD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7873" t="59515" r="36202" b="20482"/>
          <a:stretch/>
        </p:blipFill>
        <p:spPr>
          <a:xfrm>
            <a:off x="1307118" y="4658332"/>
            <a:ext cx="886862" cy="38488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8B06968-9D47-40EB-963C-FAF9F4A2367F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0523" t="47511" r="39787" b="21022"/>
          <a:stretch/>
        </p:blipFill>
        <p:spPr>
          <a:xfrm>
            <a:off x="127488" y="4401829"/>
            <a:ext cx="1114294" cy="496925"/>
          </a:xfrm>
          <a:prstGeom prst="rect">
            <a:avLst/>
          </a:prstGeom>
        </p:spPr>
      </p:pic>
      <p:sp>
        <p:nvSpPr>
          <p:cNvPr id="50" name="Rounded Rectangle 17">
            <a:extLst>
              <a:ext uri="{FF2B5EF4-FFF2-40B4-BE49-F238E27FC236}">
                <a16:creationId xmlns:a16="http://schemas.microsoft.com/office/drawing/2014/main" id="{85E90EE9-B345-4882-BC32-646630D6B0F0}"/>
              </a:ext>
            </a:extLst>
          </p:cNvPr>
          <p:cNvSpPr/>
          <p:nvPr/>
        </p:nvSpPr>
        <p:spPr>
          <a:xfrm>
            <a:off x="2270014" y="4217162"/>
            <a:ext cx="1512033" cy="236698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>
                <a:latin typeface="+mj-lt"/>
              </a:rPr>
              <a:t>CupPrint</a:t>
            </a:r>
            <a:r>
              <a:rPr lang="en-GB" sz="1600" dirty="0">
                <a:latin typeface="+mj-lt"/>
              </a:rPr>
              <a:t> </a:t>
            </a:r>
            <a:r>
              <a:rPr lang="en-GB" sz="1100" dirty="0">
                <a:latin typeface="+mj-lt"/>
              </a:rPr>
              <a:t>Ennis</a:t>
            </a:r>
            <a:endParaRPr lang="en-GB" sz="1600" dirty="0">
              <a:latin typeface="+mj-lt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F2DC462B-D575-499A-8CAF-8AA95CB9247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4" t="13333" r="26757" b="14485"/>
          <a:stretch/>
        </p:blipFill>
        <p:spPr>
          <a:xfrm>
            <a:off x="1862685" y="1573392"/>
            <a:ext cx="616816" cy="650975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78A45569-654E-4115-BAE6-F9C8A5164770}"/>
              </a:ext>
            </a:extLst>
          </p:cNvPr>
          <p:cNvSpPr txBox="1"/>
          <p:nvPr/>
        </p:nvSpPr>
        <p:spPr>
          <a:xfrm>
            <a:off x="5753539" y="2562453"/>
            <a:ext cx="78661" cy="108794"/>
          </a:xfrm>
          <a:prstGeom prst="rect">
            <a:avLst/>
          </a:prstGeom>
          <a:solidFill>
            <a:srgbClr val="407EC9"/>
          </a:solidFill>
        </p:spPr>
        <p:txBody>
          <a:bodyPr wrap="square" rtlCol="0">
            <a:spAutoFit/>
          </a:bodyPr>
          <a:lstStyle/>
          <a:p>
            <a:endParaRPr lang="en-GB" sz="15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905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53" y="3650813"/>
            <a:ext cx="1863740" cy="149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/>
          <a:srcRect t="5513" r="4871" b="1181"/>
          <a:stretch>
            <a:fillRect/>
          </a:stretch>
        </p:blipFill>
        <p:spPr bwMode="auto">
          <a:xfrm>
            <a:off x="7089430" y="2629620"/>
            <a:ext cx="1936750" cy="2013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2025" y="1833758"/>
            <a:ext cx="1687512" cy="9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Huhtamaki FS Delta - Belfast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578" y="704111"/>
            <a:ext cx="7217228" cy="3485578"/>
          </a:xfrm>
        </p:spPr>
        <p:txBody>
          <a:bodyPr/>
          <a:lstStyle/>
          <a:p>
            <a:pPr marL="285750" indent="-285750"/>
            <a:r>
              <a:rPr lang="en-GB" sz="1800" dirty="0">
                <a:latin typeface="Calibri Light" pitchFamily="34" charset="0"/>
              </a:rPr>
              <a:t>Folding carton leadership in Retail &amp; QSR sectors.</a:t>
            </a:r>
          </a:p>
          <a:p>
            <a:pPr marL="285750" indent="-285750"/>
            <a:r>
              <a:rPr lang="en-GB" sz="1800" dirty="0">
                <a:latin typeface="Calibri Light" pitchFamily="34" charset="0"/>
              </a:rPr>
              <a:t>Key Strategic Partnership, strengthening our relationship:</a:t>
            </a:r>
          </a:p>
          <a:p>
            <a:pPr marL="285750" indent="-285750"/>
            <a:r>
              <a:rPr lang="en-GB" sz="1800" dirty="0">
                <a:latin typeface="Calibri Light" pitchFamily="34" charset="0"/>
              </a:rPr>
              <a:t>Partnering with brand owners across the food retail sector.</a:t>
            </a:r>
          </a:p>
          <a:p>
            <a:pPr marL="285750" indent="-285750"/>
            <a:r>
              <a:rPr lang="en-GB" sz="1800" dirty="0">
                <a:latin typeface="Calibri Light" pitchFamily="34" charset="0"/>
              </a:rPr>
              <a:t>C.15 years supplying KFC &amp; C.20 years supplying McDonald’s across Europe.</a:t>
            </a:r>
          </a:p>
          <a:p>
            <a:pPr marL="285750" indent="-285750"/>
            <a:r>
              <a:rPr lang="en-GB" sz="1800" dirty="0">
                <a:latin typeface="Calibri Light" pitchFamily="34" charset="0"/>
              </a:rPr>
              <a:t>Bespoke product range until now.</a:t>
            </a:r>
          </a:p>
          <a:p>
            <a:pPr marL="285750" indent="-285750"/>
            <a:r>
              <a:rPr lang="en-GB" sz="1800" dirty="0">
                <a:latin typeface="Calibri Light" pitchFamily="34" charset="0"/>
              </a:rPr>
              <a:t>State-of-the-art production assets provides competitive </a:t>
            </a:r>
          </a:p>
          <a:p>
            <a:pPr marL="285750" indent="-285750">
              <a:buNone/>
            </a:pPr>
            <a:r>
              <a:rPr lang="en-GB" sz="1800" dirty="0">
                <a:latin typeface="Calibri Light" pitchFamily="34" charset="0"/>
              </a:rPr>
              <a:t>	strength in Consumer Goods carton sector. </a:t>
            </a:r>
          </a:p>
          <a:p>
            <a:pPr marL="285750" indent="-285750">
              <a:buNone/>
            </a:pPr>
            <a:r>
              <a:rPr lang="en-GB" sz="1800" dirty="0">
                <a:latin typeface="Calibri Light" pitchFamily="34" charset="0"/>
              </a:rPr>
              <a:t>-    Other key customers include Kellogg’s </a:t>
            </a:r>
            <a:r>
              <a:rPr lang="en-GB" sz="1800" dirty="0" err="1">
                <a:latin typeface="Calibri Light" pitchFamily="34" charset="0"/>
              </a:rPr>
              <a:t>Froneri</a:t>
            </a:r>
            <a:r>
              <a:rPr lang="en-GB" sz="1800" dirty="0">
                <a:latin typeface="Calibri Light" pitchFamily="34" charset="0"/>
              </a:rPr>
              <a:t>, </a:t>
            </a:r>
            <a:r>
              <a:rPr lang="en-GB" sz="1800" dirty="0" err="1">
                <a:latin typeface="Calibri Light" pitchFamily="34" charset="0"/>
              </a:rPr>
              <a:t>Pladis</a:t>
            </a:r>
            <a:r>
              <a:rPr lang="en-GB" sz="1800" dirty="0">
                <a:latin typeface="Calibri Light" pitchFamily="34" charset="0"/>
              </a:rPr>
              <a:t>, and </a:t>
            </a:r>
            <a:r>
              <a:rPr lang="en-GB" sz="1800" dirty="0" err="1">
                <a:latin typeface="Calibri Light" pitchFamily="34" charset="0"/>
              </a:rPr>
              <a:t>McCains</a:t>
            </a:r>
            <a:r>
              <a:rPr lang="en-GB" sz="1800" dirty="0">
                <a:latin typeface="Calibri Light" pitchFamily="34" charset="0"/>
              </a:rPr>
              <a:t>.</a:t>
            </a:r>
          </a:p>
          <a:p>
            <a:pPr marL="285750" indent="-285750">
              <a:buNone/>
            </a:pPr>
            <a:r>
              <a:rPr lang="en-GB" sz="1800" dirty="0">
                <a:latin typeface="Calibri Light" pitchFamily="34" charset="0"/>
              </a:rPr>
              <a:t> </a:t>
            </a:r>
          </a:p>
          <a:p>
            <a:endParaRPr lang="en-GB" sz="1800" dirty="0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/>
          <a:srcRect l="18399" t="1295" r="16403"/>
          <a:stretch>
            <a:fillRect/>
          </a:stretch>
        </p:blipFill>
        <p:spPr bwMode="auto">
          <a:xfrm>
            <a:off x="3322706" y="3700247"/>
            <a:ext cx="1468369" cy="1443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/>
          <a:srcRect l="25848" t="9058" r="25066"/>
          <a:stretch>
            <a:fillRect/>
          </a:stretch>
        </p:blipFill>
        <p:spPr bwMode="auto">
          <a:xfrm>
            <a:off x="4741931" y="3749686"/>
            <a:ext cx="1149795" cy="13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/>
          <a:srcRect l="11487" t="2" r="11375" b="3302"/>
          <a:stretch>
            <a:fillRect/>
          </a:stretch>
        </p:blipFill>
        <p:spPr bwMode="auto">
          <a:xfrm>
            <a:off x="1772194" y="3735871"/>
            <a:ext cx="1648071" cy="133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501" r="3603"/>
          <a:stretch>
            <a:fillRect/>
          </a:stretch>
        </p:blipFill>
        <p:spPr bwMode="auto">
          <a:xfrm>
            <a:off x="6283103" y="703213"/>
            <a:ext cx="1872678" cy="1269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817" r="13383" b="1894"/>
          <a:stretch>
            <a:fillRect/>
          </a:stretch>
        </p:blipFill>
        <p:spPr bwMode="auto">
          <a:xfrm>
            <a:off x="7864694" y="70527"/>
            <a:ext cx="1217612" cy="1265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02326" y="3721225"/>
            <a:ext cx="974725" cy="1269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60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832" y="3834416"/>
            <a:ext cx="1107864" cy="70572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2172">
            <a:off x="5522694" y="998116"/>
            <a:ext cx="1628367" cy="67187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642" y="1507210"/>
            <a:ext cx="2109944" cy="206318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005" y="167645"/>
            <a:ext cx="1063031" cy="72301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311" y="3636290"/>
            <a:ext cx="1200902" cy="120090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0303" y="40602"/>
            <a:ext cx="6085285" cy="28787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b="1" dirty="0">
                <a:solidFill>
                  <a:schemeClr val="tx2"/>
                </a:solidFill>
                <a:ea typeface="+mj-ea"/>
                <a:cs typeface="Arial" panose="020B0604020202020204" pitchFamily="34" charset="0"/>
              </a:rPr>
              <a:t>  Food Retail &amp; QSR partners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81409" y="468191"/>
            <a:ext cx="4300739" cy="3085772"/>
          </a:xfrm>
          <a:prstGeom prst="roundRect">
            <a:avLst>
              <a:gd name="adj" fmla="val 2359"/>
            </a:avLst>
          </a:prstGeom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cs typeface="Arial" panose="020B0604020202020204" pitchFamily="34" charset="0"/>
              </a:rPr>
              <a:t>Huhtamaki ownership from May 2016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cs typeface="Arial" panose="020B0604020202020204" pitchFamily="34" charset="0"/>
              </a:rPr>
              <a:t>Benchmark production investments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cs typeface="Arial" panose="020B0604020202020204" pitchFamily="34" charset="0"/>
              </a:rPr>
              <a:t>Rotary HD flexographic printing in Belfast and Gliwice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cs typeface="Arial" panose="020B0604020202020204" pitchFamily="34" charset="0"/>
              </a:rPr>
              <a:t>Rotary die-cutting for ultra-high volume QSR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cs typeface="Arial" panose="020B0604020202020204" pitchFamily="34" charset="0"/>
              </a:rPr>
              <a:t>Sheet-fed Offset printing in standard and VLF formats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cs typeface="Arial" panose="020B0604020202020204" pitchFamily="34" charset="0"/>
              </a:rPr>
              <a:t>In-line sustainable grease barriers for QSR packs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cs typeface="Arial" panose="020B0604020202020204" pitchFamily="34" charset="0"/>
              </a:rPr>
              <a:t>Multiple finishing lines, including 2.4Bn clamshells pa capability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cs typeface="Arial" panose="020B0604020202020204" pitchFamily="34" charset="0"/>
              </a:rPr>
              <a:t>Automated materials handling and packing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cs typeface="Arial" panose="020B0604020202020204" pitchFamily="34" charset="0"/>
              </a:rPr>
              <a:t>2017 conversion of 30,000+ </a:t>
            </a:r>
            <a:r>
              <a:rPr lang="en-US" sz="1200" dirty="0" err="1">
                <a:cs typeface="Arial" panose="020B0604020202020204" pitchFamily="34" charset="0"/>
              </a:rPr>
              <a:t>tonnes</a:t>
            </a:r>
            <a:r>
              <a:rPr lang="en-US" sz="1200" dirty="0">
                <a:cs typeface="Arial" panose="020B0604020202020204" pitchFamily="34" charset="0"/>
              </a:rPr>
              <a:t> for QSR sector + 25,000 </a:t>
            </a:r>
            <a:r>
              <a:rPr lang="en-US" sz="1200" dirty="0" err="1">
                <a:cs typeface="Arial" panose="020B0604020202020204" pitchFamily="34" charset="0"/>
              </a:rPr>
              <a:t>tonnes</a:t>
            </a:r>
            <a:r>
              <a:rPr lang="en-US" sz="1200" dirty="0">
                <a:cs typeface="Arial" panose="020B0604020202020204" pitchFamily="34" charset="0"/>
              </a:rPr>
              <a:t> for retail food sector customers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cs typeface="Arial" panose="020B0604020202020204" pitchFamily="34" charset="0"/>
              </a:rPr>
              <a:t>35 years experience supplying brand owners across Europe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cs typeface="Arial" panose="020B0604020202020204" pitchFamily="34" charset="0"/>
              </a:rPr>
              <a:t>Strategic folding carton partner with long-term supply partnerships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cs typeface="Arial" panose="020B0604020202020204" pitchFamily="34" charset="0"/>
              </a:rPr>
              <a:t>Unique combined paper/board products and design capabilities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cs typeface="Arial" panose="020B0604020202020204" pitchFamily="34" charset="0"/>
              </a:rPr>
              <a:t>Affiliated product design partner: P4CK Ltd</a:t>
            </a:r>
          </a:p>
          <a:p>
            <a:pPr marL="189000" indent="-189000">
              <a:buFont typeface="Calibri" panose="020F0502020204030204" pitchFamily="34" charset="0"/>
              <a:buChar char="–"/>
              <a:defRPr/>
            </a:pPr>
            <a:endParaRPr lang="en-GB" altLang="fi-FI" sz="2100" dirty="0"/>
          </a:p>
          <a:p>
            <a:pPr marL="189000" indent="-189000">
              <a:buFont typeface="Calibri" panose="020F0502020204030204" pitchFamily="34" charset="0"/>
              <a:buChar char="–"/>
              <a:defRPr/>
            </a:pPr>
            <a:endParaRPr lang="en-US" sz="2100" dirty="0"/>
          </a:p>
          <a:p>
            <a:pPr marL="189000" indent="-189000">
              <a:buFont typeface="Calibri" panose="020F0502020204030204" pitchFamily="34" charset="0"/>
              <a:buChar char="–"/>
              <a:defRPr/>
            </a:pPr>
            <a:endParaRPr lang="en-US" sz="2100" dirty="0"/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 rotWithShape="1">
          <a:blip r:embed="rId7" cstate="print"/>
          <a:srcRect l="-142219" t="167121" r="142063" b="-168641"/>
          <a:stretch/>
        </p:blipFill>
        <p:spPr bwMode="auto">
          <a:xfrm>
            <a:off x="4462189" y="3800212"/>
            <a:ext cx="1078740" cy="932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Footer Placeholder 2"/>
          <p:cNvSpPr txBox="1">
            <a:spLocks/>
          </p:cNvSpPr>
          <p:nvPr/>
        </p:nvSpPr>
        <p:spPr>
          <a:xfrm>
            <a:off x="1143000" y="4919520"/>
            <a:ext cx="1177795" cy="223981"/>
          </a:xfrm>
          <a:prstGeom prst="rect">
            <a:avLst/>
          </a:prstGeom>
        </p:spPr>
        <p:txBody>
          <a:bodyPr vert="horz" lIns="68580" tIns="34290" rIns="68580" bIns="34290" rtlCol="0" anchor="b"/>
          <a:lstStyle>
            <a:defPPr>
              <a:defRPr lang="en-US"/>
            </a:defPPr>
            <a:lvl1pPr marL="0" algn="l" defTabSz="685800" rtl="0" eaLnBrk="1" latinLnBrk="0" hangingPunct="1">
              <a:defRPr sz="75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Strictly confidential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662" y="2577463"/>
            <a:ext cx="1821561" cy="136441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832" y="2891153"/>
            <a:ext cx="1326558" cy="91876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29" b="24926"/>
          <a:stretch/>
        </p:blipFill>
        <p:spPr>
          <a:xfrm>
            <a:off x="158216" y="3998570"/>
            <a:ext cx="1652465" cy="822023"/>
          </a:xfrm>
          <a:prstGeom prst="rect">
            <a:avLst/>
          </a:prstGeom>
        </p:spPr>
      </p:pic>
      <p:pic>
        <p:nvPicPr>
          <p:cNvPr id="16" name="Content Placeholder 6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6686198" y="-99330"/>
            <a:ext cx="1835637" cy="1169363"/>
          </a:xfrm>
          <a:prstGeom prst="roundRect">
            <a:avLst>
              <a:gd name="adj" fmla="val 2359"/>
            </a:avLst>
          </a:prstGeom>
        </p:spPr>
      </p:pic>
      <p:pic>
        <p:nvPicPr>
          <p:cNvPr id="17" name="Picture 6"/>
          <p:cNvPicPr>
            <a:picLocks noChangeAspect="1"/>
          </p:cNvPicPr>
          <p:nvPr/>
        </p:nvPicPr>
        <p:blipFill rotWithShape="1">
          <a:blip r:embed="rId7" cstate="print"/>
          <a:srcRect l="-2439" t="12407" r="2439" b="1057"/>
          <a:stretch/>
        </p:blipFill>
        <p:spPr bwMode="auto">
          <a:xfrm>
            <a:off x="1829695" y="3654541"/>
            <a:ext cx="1523784" cy="121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69" b="19345"/>
          <a:stretch/>
        </p:blipFill>
        <p:spPr>
          <a:xfrm rot="21180678">
            <a:off x="7486800" y="1826275"/>
            <a:ext cx="1574341" cy="97429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9" r="902" b="9827"/>
          <a:stretch/>
        </p:blipFill>
        <p:spPr>
          <a:xfrm>
            <a:off x="7445147" y="886942"/>
            <a:ext cx="1289550" cy="113793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596" y="3636290"/>
            <a:ext cx="1307652" cy="13076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7C5EAC-2B5A-4644-90D8-A6EF0ED85D6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346" y="3834416"/>
            <a:ext cx="1260939" cy="126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032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778" y="92669"/>
            <a:ext cx="6085285" cy="728663"/>
          </a:xfrm>
        </p:spPr>
        <p:txBody>
          <a:bodyPr/>
          <a:lstStyle/>
          <a:p>
            <a:r>
              <a:rPr lang="en-GB" dirty="0"/>
              <a:t>Belfast: Benchmark capability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DEAF2F-59CC-4C92-B24E-48969AC6E99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10" y="510213"/>
            <a:ext cx="3295681" cy="21906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865194" y="2433250"/>
            <a:ext cx="213369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b="1" dirty="0"/>
              <a:t>10 Colour </a:t>
            </a:r>
            <a:r>
              <a:rPr lang="en-GB" sz="1200" b="1" dirty="0" err="1"/>
              <a:t>flexo</a:t>
            </a:r>
            <a:r>
              <a:rPr lang="en-GB" sz="1200" b="1" dirty="0"/>
              <a:t> CI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788" y="515477"/>
            <a:ext cx="3210169" cy="21853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10" y="2754046"/>
            <a:ext cx="3295681" cy="2322563"/>
          </a:xfrm>
          <a:prstGeom prst="rect">
            <a:avLst/>
          </a:prstGeom>
        </p:spPr>
      </p:pic>
      <p:pic>
        <p:nvPicPr>
          <p:cNvPr id="10" name="Picture 5" descr="C:\Users\liamo\Documents\Belfast Factory Extension 2014\Photos\QBR Q3 2014\Bobst D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85204" y="2753368"/>
            <a:ext cx="3283339" cy="232290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718851" y="4799610"/>
            <a:ext cx="137114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b="1" dirty="0"/>
              <a:t>Integrated sheeting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11477" y="4815511"/>
            <a:ext cx="145706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200" b="1" dirty="0"/>
              <a:t>Large format platens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09796" y="2450271"/>
            <a:ext cx="128843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200" b="1" dirty="0"/>
              <a:t>Rotary die-cutting</a:t>
            </a:r>
          </a:p>
        </p:txBody>
      </p:sp>
    </p:spTree>
    <p:extLst>
      <p:ext uri="{BB962C8B-B14F-4D97-AF65-F5344CB8AC3E}">
        <p14:creationId xmlns:p14="http://schemas.microsoft.com/office/powerpoint/2010/main" val="38234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uhtamaki 16_9">
  <a:themeElements>
    <a:clrScheme name="Huhtamaki">
      <a:dk1>
        <a:srgbClr val="000000"/>
      </a:dk1>
      <a:lt1>
        <a:sysClr val="window" lastClr="FFFFFF"/>
      </a:lt1>
      <a:dk2>
        <a:srgbClr val="1D317D"/>
      </a:dk2>
      <a:lt2>
        <a:srgbClr val="CEC9C5"/>
      </a:lt2>
      <a:accent1>
        <a:srgbClr val="1D317D"/>
      </a:accent1>
      <a:accent2>
        <a:srgbClr val="407EC9"/>
      </a:accent2>
      <a:accent3>
        <a:srgbClr val="5CB8B2"/>
      </a:accent3>
      <a:accent4>
        <a:srgbClr val="00A1E0"/>
      </a:accent4>
      <a:accent5>
        <a:srgbClr val="78BE20"/>
      </a:accent5>
      <a:accent6>
        <a:srgbClr val="CE0F69"/>
      </a:accent6>
      <a:hlink>
        <a:srgbClr val="407EC9"/>
      </a:hlink>
      <a:folHlink>
        <a:srgbClr val="1D317D"/>
      </a:folHlink>
    </a:clrScheme>
    <a:fontScheme name="Huhtamaki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407EC9"/>
        </a:solidFill>
        <a:ln>
          <a:noFill/>
        </a:ln>
      </a:spPr>
      <a:bodyPr rtlCol="0" anchor="t"/>
      <a:lstStyle>
        <a:defPPr algn="ctr">
          <a:defRPr sz="2100" dirty="0" smtClean="0">
            <a:solidFill>
              <a:schemeClr val="bg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>
          <a:solidFill>
            <a:srgbClr val="407EC9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rgbClr val="407EC9"/>
        </a:solidFill>
      </a:spPr>
      <a:bodyPr wrap="none" rtlCol="0">
        <a:spAutoFit/>
      </a:bodyPr>
      <a:lstStyle>
        <a:defPPr>
          <a:defRPr sz="16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Dark blue">
      <a:srgbClr val="1D317D"/>
    </a:custClr>
    <a:custClr name="Light blue">
      <a:srgbClr val="407EC9"/>
    </a:custClr>
    <a:custClr name="Sky blue">
      <a:srgbClr val="00A1E0"/>
    </a:custClr>
    <a:custClr name="Baltic blue">
      <a:srgbClr val="5CB8B2"/>
    </a:custClr>
    <a:custClr name="Midnight Sky">
      <a:srgbClr val="39207C"/>
    </a:custClr>
    <a:custClr name="Stone">
      <a:srgbClr val="83786F"/>
    </a:custClr>
    <a:custClr name="Night">
      <a:srgbClr val="000000"/>
    </a:custClr>
    <a:custClr name="Spring green">
      <a:srgbClr val="78BE20"/>
    </a:custClr>
    <a:custClr name="Sunset">
      <a:srgbClr val="890C58"/>
    </a:custClr>
    <a:custClr name="Northern Light">
      <a:srgbClr val="CE0F69"/>
    </a:custClr>
    <a:custClr name="Sunrise">
      <a:srgbClr val="ED8B00"/>
    </a:custClr>
    <a:custClr name="Dawn">
      <a:srgbClr val="F4DA40"/>
    </a:custClr>
    <a:custClr name="Grey">
      <a:srgbClr val="CEC9C5"/>
    </a:custClr>
  </a:custClrLst>
  <a:extLst>
    <a:ext uri="{05A4C25C-085E-4340-85A3-A5531E510DB2}">
      <thm15:themeFamily xmlns:thm15="http://schemas.microsoft.com/office/thememl/2012/main" name="Huhtamaki Presentation Template 16_9 .potx" id="{84698DB1-BBA3-4FAB-97E0-F66524C98ECD}" vid="{FC9290D9-ADF4-401A-8BC7-D107C1217E2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4533</TotalTime>
  <Words>558</Words>
  <Application>Microsoft Office PowerPoint</Application>
  <PresentationFormat>On-screen Show (16:9)</PresentationFormat>
  <Paragraphs>115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Corbel</vt:lpstr>
      <vt:lpstr>Huhtamaki 16_9</vt:lpstr>
      <vt:lpstr>Helping great products  reach more people, more easily </vt:lpstr>
      <vt:lpstr>PowerPoint Presentation</vt:lpstr>
      <vt:lpstr>We are building a sustainable future</vt:lpstr>
      <vt:lpstr>PowerPoint Presentation</vt:lpstr>
      <vt:lpstr>Huhtamaki Foodservice (UK &amp; Ireland)</vt:lpstr>
      <vt:lpstr>Huhtamaki FS Delta - Belfast</vt:lpstr>
      <vt:lpstr>PowerPoint Presentation</vt:lpstr>
      <vt:lpstr>Belfast: Benchmark capability</vt:lpstr>
    </vt:vector>
  </TitlesOfParts>
  <Company>Huhtamaki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Havi McDonalds France</dc:title>
  <dc:creator>Stephen Hill</dc:creator>
  <cp:lastModifiedBy>Patrick Crilly</cp:lastModifiedBy>
  <cp:revision>251</cp:revision>
  <cp:lastPrinted>2018-12-12T09:55:16Z</cp:lastPrinted>
  <dcterms:created xsi:type="dcterms:W3CDTF">2018-07-12T10:41:30Z</dcterms:created>
  <dcterms:modified xsi:type="dcterms:W3CDTF">2019-05-31T09:51:35Z</dcterms:modified>
</cp:coreProperties>
</file>